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10" r:id="rId53"/>
    <p:sldId id="311" r:id="rId54"/>
    <p:sldId id="312" r:id="rId55"/>
    <p:sldId id="313" r:id="rId56"/>
    <p:sldId id="314" r:id="rId57"/>
    <p:sldId id="315" r:id="rId58"/>
    <p:sldId id="317" r:id="rId59"/>
    <p:sldId id="318" r:id="rId60"/>
    <p:sldId id="320" r:id="rId61"/>
  </p:sldIdLst>
  <p:sldSz cx="9906000" cy="6858000" type="A4"/>
  <p:notesSz cx="9144000" cy="6858000"/>
  <p:embeddedFontLs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pos="2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678" autoAdjust="0"/>
  </p:normalViewPr>
  <p:slideViewPr>
    <p:cSldViewPr>
      <p:cViewPr varScale="1">
        <p:scale>
          <a:sx n="59" d="100"/>
          <a:sy n="59" d="100"/>
        </p:scale>
        <p:origin x="1494" y="66"/>
      </p:cViewPr>
      <p:guideLst>
        <p:guide orient="horz" pos="2880"/>
        <p:guide pos="2160"/>
        <p:guide pos="23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2BC64-AABD-4672-BE80-88E058F83ACA}" type="datetimeFigureOut">
              <a:rPr lang="es-AR" smtClean="0"/>
              <a:t>13/12/2022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DCE3C-AFF4-470A-914B-E2ACAAFFD6E5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1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65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46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26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10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92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72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56" algn="l" defTabSz="914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este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caso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inductiva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(corriente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atrasada).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general</a:t>
            </a:r>
            <a:r>
              <a:rPr lang="es-AR" sz="1200" spc="105" dirty="0" smtClean="0">
                <a:latin typeface="Arial"/>
                <a:cs typeface="Arial"/>
              </a:rPr>
              <a:t>  </a:t>
            </a:r>
            <a:r>
              <a:rPr lang="es-AR" sz="1200" spc="-25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condiciones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equilibrio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principalmente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Alta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Tensión,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formas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onda </a:t>
            </a:r>
            <a:r>
              <a:rPr lang="es-AR" sz="1200" dirty="0" smtClean="0">
                <a:latin typeface="Arial"/>
                <a:cs typeface="Arial"/>
              </a:rPr>
              <a:t>están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bastante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próximas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mostrado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7</a:t>
            </a:fld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mismo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trifásico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equilibrado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anterior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representado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por </a:t>
            </a:r>
            <a:r>
              <a:rPr lang="es-AR" sz="1200" dirty="0" err="1" smtClean="0">
                <a:latin typeface="Arial"/>
                <a:cs typeface="Arial"/>
              </a:rPr>
              <a:t>fasores</a:t>
            </a:r>
            <a:r>
              <a:rPr lang="es-AR" sz="1200" dirty="0" smtClean="0">
                <a:latin typeface="Arial"/>
                <a:cs typeface="Arial"/>
              </a:rPr>
              <a:t>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muy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práctico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desarrollo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err="1" smtClean="0">
                <a:latin typeface="Arial"/>
                <a:cs typeface="Arial"/>
              </a:rPr>
              <a:t>senoides</a:t>
            </a:r>
            <a:r>
              <a:rPr lang="es-AR" sz="1200" spc="-10" dirty="0" smtClean="0">
                <a:latin typeface="Arial"/>
                <a:cs typeface="Arial"/>
              </a:rPr>
              <a:t>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8</a:t>
            </a:fld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clasificación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aplica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ciertas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partes</a:t>
            </a:r>
            <a:r>
              <a:rPr lang="es-AR" sz="1200" spc="2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eléctrico</a:t>
            </a:r>
            <a:r>
              <a:rPr lang="es-AR" sz="1200" spc="215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cuya </a:t>
            </a:r>
            <a:r>
              <a:rPr lang="es-AR" sz="1200" dirty="0" smtClean="0">
                <a:latin typeface="Arial"/>
                <a:cs typeface="Arial"/>
              </a:rPr>
              <a:t>característica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modo</a:t>
            </a:r>
            <a:r>
              <a:rPr lang="es-AR" sz="1200" spc="1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aterramiento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neutro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transformadores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spc="-50" dirty="0" smtClean="0">
                <a:latin typeface="Arial"/>
                <a:cs typeface="Arial"/>
              </a:rPr>
              <a:t>y </a:t>
            </a:r>
            <a:r>
              <a:rPr lang="es-AR" sz="1200" dirty="0" smtClean="0">
                <a:latin typeface="Arial"/>
                <a:cs typeface="Arial"/>
              </a:rPr>
              <a:t>maquinas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rotatorias.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9</a:t>
            </a:fld>
            <a:endParaRPr 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aterramiento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provisto </a:t>
            </a:r>
            <a:r>
              <a:rPr lang="es-AR" sz="1200" spc="-25" dirty="0" smtClean="0">
                <a:latin typeface="Arial"/>
                <a:cs typeface="Arial"/>
              </a:rPr>
              <a:t>por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generador, </a:t>
            </a:r>
            <a:r>
              <a:rPr lang="es-AR" sz="1200" spc="-25" dirty="0" smtClean="0">
                <a:latin typeface="Arial"/>
                <a:cs typeface="Arial"/>
              </a:rPr>
              <a:t>un </a:t>
            </a:r>
            <a:r>
              <a:rPr lang="es-AR" sz="1200" dirty="0" smtClean="0">
                <a:latin typeface="Arial"/>
                <a:cs typeface="Arial"/>
              </a:rPr>
              <a:t>transformador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25" dirty="0" smtClean="0">
                <a:latin typeface="Arial"/>
                <a:cs typeface="Arial"/>
              </a:rPr>
              <a:t> un </a:t>
            </a:r>
            <a:r>
              <a:rPr lang="es-AR" sz="1200" dirty="0" smtClean="0">
                <a:latin typeface="Arial"/>
                <a:cs typeface="Arial"/>
              </a:rPr>
              <a:t>transformador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aterramiento.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AR" sz="1200" spc="-3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tabla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10" dirty="0" smtClean="0">
                <a:latin typeface="Arial"/>
                <a:cs typeface="Arial"/>
              </a:rPr>
              <a:t>diferencia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estos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sistemas.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10</a:t>
            </a:fld>
            <a:endParaRPr 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ocurrencia</a:t>
            </a:r>
            <a:r>
              <a:rPr lang="es-AR" sz="1200" spc="3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3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3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3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3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tierra,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3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35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aislado, </a:t>
            </a:r>
            <a:r>
              <a:rPr lang="es-AR" sz="1200" dirty="0" smtClean="0">
                <a:latin typeface="Arial"/>
                <a:cs typeface="Arial"/>
              </a:rPr>
              <a:t>desplaza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4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4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4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neutro,</a:t>
            </a:r>
            <a:r>
              <a:rPr lang="es-AR" sz="1200" spc="4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conforme</a:t>
            </a:r>
            <a:r>
              <a:rPr lang="es-AR" sz="1200" spc="4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4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figura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40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un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tierra.</a:t>
            </a:r>
            <a:endParaRPr lang="es-AR" sz="1200" dirty="0" smtClean="0">
              <a:latin typeface="Arial"/>
              <a:cs typeface="Arial"/>
            </a:endParaRPr>
          </a:p>
          <a:p>
            <a:pPr marL="3756660" marR="149225" algn="just">
              <a:lnSpc>
                <a:spcPts val="2600"/>
              </a:lnSpc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tensiones</a:t>
            </a:r>
            <a:r>
              <a:rPr lang="es-AR" sz="1200" spc="21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fase-</a:t>
            </a:r>
            <a:r>
              <a:rPr lang="es-AR" sz="1200" dirty="0" smtClean="0">
                <a:latin typeface="Arial"/>
                <a:cs typeface="Arial"/>
              </a:rPr>
              <a:t>neutro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pasarán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spc="-50" dirty="0" smtClean="0">
                <a:latin typeface="Arial"/>
                <a:cs typeface="Arial"/>
              </a:rPr>
              <a:t>a </a:t>
            </a:r>
            <a:r>
              <a:rPr lang="es-AR" sz="1200" spc="-20" dirty="0" smtClean="0">
                <a:latin typeface="Arial"/>
                <a:cs typeface="Arial"/>
              </a:rPr>
              <a:t>ser:</a:t>
            </a:r>
            <a:endParaRPr lang="es-AR" sz="1200" dirty="0" smtClean="0">
              <a:latin typeface="Arial"/>
              <a:cs typeface="Arial"/>
            </a:endParaRPr>
          </a:p>
          <a:p>
            <a:pPr marL="3756660" algn="just">
              <a:lnSpc>
                <a:spcPts val="2600"/>
              </a:lnSpc>
              <a:spcBef>
                <a:spcPts val="1345"/>
              </a:spcBef>
            </a:pPr>
            <a:r>
              <a:rPr lang="es-AR" sz="1200" spc="-20" dirty="0" smtClean="0">
                <a:latin typeface="Arial"/>
                <a:cs typeface="Arial"/>
              </a:rPr>
              <a:t>Va=0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(esta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tierra)</a:t>
            </a:r>
            <a:endParaRPr lang="es-AR" sz="1200" dirty="0" smtClean="0">
              <a:latin typeface="Arial"/>
              <a:cs typeface="Arial"/>
            </a:endParaRPr>
          </a:p>
          <a:p>
            <a:pPr marL="3756660" marR="149860" algn="just">
              <a:lnSpc>
                <a:spcPts val="2600"/>
              </a:lnSpc>
              <a:spcBef>
                <a:spcPts val="1340"/>
              </a:spcBef>
            </a:pPr>
            <a:r>
              <a:rPr lang="es-AR" sz="1200" dirty="0" err="1" smtClean="0">
                <a:latin typeface="Arial"/>
                <a:cs typeface="Arial"/>
              </a:rPr>
              <a:t>Vb</a:t>
            </a:r>
            <a:r>
              <a:rPr lang="es-AR" sz="1200" dirty="0" smtClean="0">
                <a:latin typeface="Arial"/>
                <a:cs typeface="Arial"/>
              </a:rPr>
              <a:t>=</a:t>
            </a:r>
            <a:r>
              <a:rPr lang="es-AR" sz="1200" dirty="0" err="1" smtClean="0">
                <a:latin typeface="Arial"/>
                <a:cs typeface="Arial"/>
              </a:rPr>
              <a:t>Vba</a:t>
            </a:r>
            <a:r>
              <a:rPr lang="es-AR" sz="1200" spc="3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(tensión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línea,</a:t>
            </a:r>
            <a:r>
              <a:rPr lang="es-AR" sz="1200" spc="3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√3</a:t>
            </a:r>
            <a:r>
              <a:rPr lang="es-AR" sz="1200" spc="32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veces </a:t>
            </a:r>
            <a:r>
              <a:rPr lang="es-AR" sz="1200" dirty="0" smtClean="0">
                <a:latin typeface="Arial"/>
                <a:cs typeface="Arial"/>
              </a:rPr>
              <a:t>mayor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fase)</a:t>
            </a:r>
            <a:endParaRPr lang="es-AR" sz="1200" dirty="0" smtClean="0">
              <a:latin typeface="Arial"/>
              <a:cs typeface="Arial"/>
            </a:endParaRPr>
          </a:p>
          <a:p>
            <a:pPr marL="3756660" marR="149225" algn="just">
              <a:lnSpc>
                <a:spcPts val="2600"/>
              </a:lnSpc>
              <a:spcBef>
                <a:spcPts val="1350"/>
              </a:spcBef>
            </a:pPr>
            <a:r>
              <a:rPr lang="es-AR" sz="1200" spc="-10" dirty="0" err="1" smtClean="0">
                <a:latin typeface="Arial"/>
                <a:cs typeface="Arial"/>
              </a:rPr>
              <a:t>Vc</a:t>
            </a:r>
            <a:r>
              <a:rPr lang="es-AR" sz="1200" spc="-10" dirty="0" smtClean="0">
                <a:latin typeface="Arial"/>
                <a:cs typeface="Arial"/>
              </a:rPr>
              <a:t>=-</a:t>
            </a:r>
            <a:r>
              <a:rPr lang="es-AR" sz="1200" dirty="0" err="1" smtClean="0">
                <a:latin typeface="Arial"/>
                <a:cs typeface="Arial"/>
              </a:rPr>
              <a:t>Vac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(tensión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línea,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√3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veces </a:t>
            </a:r>
            <a:r>
              <a:rPr lang="es-AR" sz="1200" dirty="0" smtClean="0">
                <a:latin typeface="Arial"/>
                <a:cs typeface="Arial"/>
              </a:rPr>
              <a:t>mayor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fase)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lnSpc>
                <a:spcPts val="2600"/>
              </a:lnSpc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algn="just">
              <a:lnSpc>
                <a:spcPts val="2600"/>
              </a:lnSpc>
            </a:pPr>
            <a:r>
              <a:rPr lang="es-AR" sz="1200" b="1" dirty="0" smtClean="0">
                <a:latin typeface="Arial"/>
                <a:cs typeface="Arial"/>
              </a:rPr>
              <a:t>El</a:t>
            </a:r>
            <a:r>
              <a:rPr lang="es-AR" sz="1200" b="1" spc="-5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sistema</a:t>
            </a:r>
            <a:r>
              <a:rPr lang="es-AR" sz="1200" b="1" spc="-3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continúa</a:t>
            </a:r>
            <a:r>
              <a:rPr lang="es-AR" sz="1200" b="1" spc="-5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operando</a:t>
            </a:r>
            <a:r>
              <a:rPr lang="es-AR" sz="1200" b="1" spc="-50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normalmente.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11</a:t>
            </a:fld>
            <a:endParaRPr 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4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4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4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44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existirá</a:t>
            </a:r>
            <a:r>
              <a:rPr lang="es-AR" sz="1200" spc="4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4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magnitudes</a:t>
            </a:r>
            <a:r>
              <a:rPr lang="es-AR" sz="1200" spc="44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pequeñas,</a:t>
            </a:r>
            <a:r>
              <a:rPr lang="es-AR" sz="1200" spc="44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debido</a:t>
            </a:r>
            <a:r>
              <a:rPr lang="es-AR" sz="1200" spc="4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434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capacitores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sistema,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conforme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figura.</a:t>
            </a:r>
            <a:endParaRPr lang="es-AR" sz="1200" dirty="0" smtClean="0">
              <a:latin typeface="Arial"/>
              <a:cs typeface="Arial"/>
            </a:endParaRPr>
          </a:p>
          <a:p>
            <a:endParaRPr lang="es-ES" dirty="0" smtClean="0"/>
          </a:p>
          <a:p>
            <a:pPr marL="12698" algn="just">
              <a:lnSpc>
                <a:spcPts val="2598"/>
              </a:lnSpc>
              <a:spcBef>
                <a:spcPts val="96"/>
              </a:spcBef>
            </a:pPr>
            <a:r>
              <a:rPr lang="es-AR" sz="1200" dirty="0" smtClean="0">
                <a:latin typeface="Arial"/>
                <a:cs typeface="Arial"/>
              </a:rPr>
              <a:t>Cuanto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mayor es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corriente, mayor debe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capacitancia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circuito,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cual</a:t>
            </a:r>
            <a:endParaRPr lang="es-AR" sz="1200" dirty="0" smtClean="0">
              <a:latin typeface="Arial"/>
              <a:cs typeface="Arial"/>
            </a:endParaRPr>
          </a:p>
          <a:p>
            <a:pPr marL="12698" algn="just">
              <a:lnSpc>
                <a:spcPts val="2598"/>
              </a:lnSpc>
            </a:pPr>
            <a:r>
              <a:rPr lang="es-AR" sz="1200" dirty="0" smtClean="0">
                <a:latin typeface="Arial"/>
                <a:cs typeface="Arial"/>
              </a:rPr>
              <a:t>está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constituido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cables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aislados.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5077" algn="just">
              <a:lnSpc>
                <a:spcPts val="2598"/>
              </a:lnSpc>
              <a:spcBef>
                <a:spcPts val="1343"/>
              </a:spcBef>
            </a:pPr>
            <a:r>
              <a:rPr lang="es-AR" sz="1200" dirty="0" smtClean="0">
                <a:latin typeface="Arial"/>
                <a:cs typeface="Arial"/>
              </a:rPr>
              <a:t>Si</a:t>
            </a:r>
            <a:r>
              <a:rPr lang="es-AR" sz="1200" spc="5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4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pequeña,</a:t>
            </a:r>
            <a:r>
              <a:rPr lang="es-AR" sz="1200" spc="5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55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6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detectado</a:t>
            </a:r>
            <a:r>
              <a:rPr lang="es-AR" sz="1200" spc="57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5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5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relés</a:t>
            </a:r>
            <a:r>
              <a:rPr lang="es-AR" sz="1200" spc="55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protección, </a:t>
            </a:r>
            <a:r>
              <a:rPr lang="es-AR" sz="1200" dirty="0" smtClean="0">
                <a:latin typeface="Arial"/>
                <a:cs typeface="Arial"/>
              </a:rPr>
              <a:t>ocasionando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cierto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peligro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2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4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personas,</a:t>
            </a:r>
            <a:r>
              <a:rPr lang="es-AR" sz="1200" spc="2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tanto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24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25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aislado </a:t>
            </a:r>
            <a:r>
              <a:rPr lang="es-AR" sz="1200" dirty="0" smtClean="0">
                <a:latin typeface="Arial"/>
                <a:cs typeface="Arial"/>
              </a:rPr>
              <a:t>solo</a:t>
            </a:r>
            <a:r>
              <a:rPr lang="es-AR" sz="1200" spc="6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6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recomendado</a:t>
            </a:r>
            <a:r>
              <a:rPr lang="es-AR" sz="1200" spc="6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ambientes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controlados</a:t>
            </a:r>
            <a:r>
              <a:rPr lang="es-AR" sz="1200" spc="9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(servicios</a:t>
            </a:r>
            <a:r>
              <a:rPr lang="es-AR" sz="1200" spc="9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auxiliares</a:t>
            </a:r>
            <a:r>
              <a:rPr lang="es-AR" sz="1200" spc="90" dirty="0" smtClean="0">
                <a:latin typeface="Arial"/>
                <a:cs typeface="Arial"/>
              </a:rPr>
              <a:t> 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subestaciones),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donde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interrupción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fase-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despejado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mantener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continuidad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suministro.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13</a:t>
            </a:fld>
            <a:endParaRPr 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b="0" dirty="0" smtClean="0">
                <a:solidFill>
                  <a:srgbClr val="000000"/>
                </a:solidFill>
              </a:rPr>
              <a:t>En</a:t>
            </a:r>
            <a:r>
              <a:rPr lang="es-AR" sz="1200" b="0" spc="-31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términos</a:t>
            </a:r>
            <a:r>
              <a:rPr lang="es-AR" sz="1200" b="0" spc="-10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de</a:t>
            </a:r>
            <a:r>
              <a:rPr lang="es-AR" sz="1200" b="0" spc="-10" dirty="0" smtClean="0">
                <a:solidFill>
                  <a:srgbClr val="000000"/>
                </a:solidFill>
              </a:rPr>
              <a:t> </a:t>
            </a:r>
            <a:r>
              <a:rPr lang="es-AR" sz="1200" b="0" dirty="0" err="1" smtClean="0">
                <a:solidFill>
                  <a:srgbClr val="000000"/>
                </a:solidFill>
              </a:rPr>
              <a:t>senoidales</a:t>
            </a:r>
            <a:r>
              <a:rPr lang="es-AR" sz="1200" b="0" dirty="0" smtClean="0">
                <a:solidFill>
                  <a:srgbClr val="000000"/>
                </a:solidFill>
              </a:rPr>
              <a:t>,</a:t>
            </a:r>
            <a:r>
              <a:rPr lang="es-AR" sz="1200" b="0" spc="-10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se</a:t>
            </a:r>
            <a:r>
              <a:rPr lang="es-AR" sz="1200" b="0" spc="-10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habrá</a:t>
            </a:r>
            <a:r>
              <a:rPr lang="es-AR" sz="1200" b="0" spc="-10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alterado</a:t>
            </a:r>
            <a:r>
              <a:rPr lang="es-AR" sz="1200" b="0" spc="-14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las</a:t>
            </a:r>
            <a:r>
              <a:rPr lang="es-AR" sz="1200" b="0" spc="-14" dirty="0" smtClean="0">
                <a:solidFill>
                  <a:srgbClr val="000000"/>
                </a:solidFill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</a:rPr>
              <a:t>tensiones medidas</a:t>
            </a:r>
            <a:r>
              <a:rPr lang="es-AR" sz="1200" b="0" spc="-14" dirty="0" smtClean="0">
                <a:solidFill>
                  <a:srgbClr val="000000"/>
                </a:solidFill>
              </a:rPr>
              <a:t> </a:t>
            </a:r>
            <a:r>
              <a:rPr lang="es-AR" sz="1200" b="0" spc="-24" dirty="0" smtClean="0">
                <a:solidFill>
                  <a:srgbClr val="000000"/>
                </a:solidFill>
              </a:rPr>
              <a:t>por </a:t>
            </a:r>
            <a:r>
              <a:rPr lang="es-AR" sz="1200" b="0" dirty="0" smtClean="0">
                <a:solidFill>
                  <a:srgbClr val="000000"/>
                </a:solidFill>
              </a:rPr>
              <a:t>el</a:t>
            </a:r>
            <a:r>
              <a:rPr lang="es-AR" sz="1200" b="0" spc="120" dirty="0" smtClean="0">
                <a:solidFill>
                  <a:srgbClr val="000000"/>
                </a:solidFill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</a:rPr>
              <a:t>registrador</a:t>
            </a:r>
            <a:r>
              <a:rPr lang="es-AR" sz="1200" b="0" spc="134" dirty="0" smtClean="0">
                <a:solidFill>
                  <a:srgbClr val="000000"/>
                </a:solidFill>
              </a:rPr>
              <a:t>  </a:t>
            </a:r>
            <a:r>
              <a:rPr lang="es-AR" sz="1200" b="0" dirty="0" err="1" smtClean="0">
                <a:solidFill>
                  <a:srgbClr val="000000"/>
                </a:solidFill>
              </a:rPr>
              <a:t>oscilográfico</a:t>
            </a:r>
            <a:r>
              <a:rPr lang="es-AR" sz="1200" b="0" spc="130" dirty="0" smtClean="0">
                <a:solidFill>
                  <a:srgbClr val="000000"/>
                </a:solidFill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</a:rPr>
              <a:t>(en</a:t>
            </a:r>
            <a:r>
              <a:rPr lang="es-AR" sz="1200" b="0" spc="120" dirty="0" smtClean="0">
                <a:solidFill>
                  <a:srgbClr val="000000"/>
                </a:solidFill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</a:rPr>
              <a:t>caso</a:t>
            </a:r>
            <a:r>
              <a:rPr lang="es-AR" sz="1200" b="0" spc="120" dirty="0" smtClean="0">
                <a:solidFill>
                  <a:srgbClr val="000000"/>
                </a:solidFill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</a:rPr>
              <a:t>estas</a:t>
            </a:r>
            <a:r>
              <a:rPr lang="es-AR" sz="1200" b="0" spc="124" dirty="0" smtClean="0">
                <a:solidFill>
                  <a:srgbClr val="000000"/>
                </a:solidFill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</a:rPr>
              <a:t>tensiones</a:t>
            </a:r>
            <a:r>
              <a:rPr lang="es-AR" sz="1200" b="0" spc="130" dirty="0" smtClean="0">
                <a:solidFill>
                  <a:srgbClr val="000000"/>
                </a:solidFill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</a:rPr>
              <a:t>fueran</a:t>
            </a:r>
            <a:r>
              <a:rPr lang="es-AR" sz="1200" b="0" spc="120" dirty="0" smtClean="0">
                <a:solidFill>
                  <a:srgbClr val="000000"/>
                </a:solidFill>
              </a:rPr>
              <a:t>  </a:t>
            </a:r>
            <a:r>
              <a:rPr lang="es-AR" sz="1200" b="0" spc="-10" dirty="0" smtClean="0">
                <a:solidFill>
                  <a:srgbClr val="000000"/>
                </a:solidFill>
              </a:rPr>
              <a:t>fase- neutro).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14</a:t>
            </a:fld>
            <a:endParaRPr lang="es-A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253104" marR="5715" algn="just">
              <a:lnSpc>
                <a:spcPct val="80000"/>
              </a:lnSpc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8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impedancia</a:t>
            </a:r>
            <a:r>
              <a:rPr lang="es-AR" sz="1200" spc="38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representada</a:t>
            </a:r>
            <a:r>
              <a:rPr lang="es-AR" sz="1200" spc="39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39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80" dirty="0" smtClean="0">
                <a:latin typeface="Arial"/>
                <a:cs typeface="Arial"/>
              </a:rPr>
              <a:t> 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positiva,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114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vez</a:t>
            </a:r>
            <a:r>
              <a:rPr lang="es-AR" sz="1200" spc="12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14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corto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44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trifásico</a:t>
            </a:r>
            <a:r>
              <a:rPr lang="es-AR" sz="1200" spc="45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45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455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condiciones equilibradas.</a:t>
            </a:r>
            <a:endParaRPr lang="es-AR" sz="1200" dirty="0" smtClean="0">
              <a:latin typeface="Arial"/>
              <a:cs typeface="Arial"/>
            </a:endParaRPr>
          </a:p>
          <a:p>
            <a:pPr marL="3253104" marR="5080" algn="just">
              <a:lnSpc>
                <a:spcPct val="80000"/>
              </a:lnSpc>
              <a:spcBef>
                <a:spcPts val="1345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inductiva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(-</a:t>
            </a:r>
            <a:r>
              <a:rPr lang="es-AR" sz="1200" dirty="0" smtClean="0">
                <a:latin typeface="Arial"/>
                <a:cs typeface="Arial"/>
              </a:rPr>
              <a:t>90º),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visto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impedancia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generador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inductiva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(baja </a:t>
            </a:r>
            <a:r>
              <a:rPr lang="es-AR" sz="1200" dirty="0" smtClean="0">
                <a:latin typeface="Arial"/>
                <a:cs typeface="Arial"/>
              </a:rPr>
              <a:t>resistencia).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Esta</a:t>
            </a:r>
            <a:r>
              <a:rPr lang="es-AR" sz="1200" spc="5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reactancia</a:t>
            </a:r>
            <a:r>
              <a:rPr lang="es-AR" sz="1200" spc="5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52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generador </a:t>
            </a:r>
            <a:r>
              <a:rPr lang="es-AR" sz="1200" dirty="0" smtClean="0">
                <a:latin typeface="Arial"/>
                <a:cs typeface="Arial"/>
              </a:rPr>
              <a:t>tiene,</a:t>
            </a:r>
            <a:r>
              <a:rPr lang="es-AR" sz="1200" spc="57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inicialmente,</a:t>
            </a:r>
            <a:r>
              <a:rPr lang="es-AR" sz="1200" spc="57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57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valor</a:t>
            </a:r>
            <a:r>
              <a:rPr lang="es-AR" sz="1200" spc="580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pequeño </a:t>
            </a:r>
            <a:r>
              <a:rPr lang="es-AR" sz="1200" dirty="0" smtClean="0">
                <a:latin typeface="Arial"/>
                <a:cs typeface="Arial"/>
              </a:rPr>
              <a:t>(reactancia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subtransitoria</a:t>
            </a:r>
            <a:r>
              <a:rPr lang="es-AR" sz="1200" spc="38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X”g</a:t>
            </a:r>
            <a:r>
              <a:rPr lang="es-AR" sz="1200" dirty="0" smtClean="0">
                <a:latin typeface="Arial"/>
                <a:cs typeface="Arial"/>
              </a:rPr>
              <a:t>).</a:t>
            </a:r>
            <a:r>
              <a:rPr lang="es-AR" sz="1200" spc="3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Después</a:t>
            </a:r>
            <a:r>
              <a:rPr lang="es-AR" sz="1200" spc="38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cierto tiempo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aumenta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(reactancia </a:t>
            </a:r>
            <a:r>
              <a:rPr lang="es-AR" sz="1200" dirty="0" smtClean="0">
                <a:latin typeface="Arial"/>
                <a:cs typeface="Arial"/>
              </a:rPr>
              <a:t>transitoria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X’g</a:t>
            </a:r>
            <a:r>
              <a:rPr lang="es-AR" sz="1200" dirty="0" smtClean="0">
                <a:latin typeface="Arial"/>
                <a:cs typeface="Arial"/>
              </a:rPr>
              <a:t>).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va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aumentado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correr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tiempo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hasta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mayor.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15</a:t>
            </a:fld>
            <a:endParaRPr lang="es-A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lang="es-AR" sz="1200" b="0" spc="7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oscilograma</a:t>
            </a:r>
            <a:r>
              <a:rPr lang="es-AR" sz="1200" b="0" spc="8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siguiente</a:t>
            </a:r>
            <a:r>
              <a:rPr lang="es-AR" sz="1200" b="0" spc="8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muestra</a:t>
            </a:r>
            <a:r>
              <a:rPr lang="es-AR" sz="1200" b="0" spc="8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lang="es-AR" sz="1200" b="0" spc="8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corriente</a:t>
            </a:r>
            <a:r>
              <a:rPr lang="es-AR" sz="1200" b="0" spc="7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cortocircuito</a:t>
            </a:r>
            <a:r>
              <a:rPr lang="es-AR" sz="1200" b="0" spc="8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spc="-25" dirty="0" smtClean="0">
                <a:solidFill>
                  <a:srgbClr val="000000"/>
                </a:solidFill>
                <a:latin typeface="Arial"/>
                <a:cs typeface="Arial"/>
              </a:rPr>
              <a:t>en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una</a:t>
            </a:r>
            <a:r>
              <a:rPr lang="es-AR" sz="1200" b="0" spc="65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70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lang="es-AR" sz="1200" b="0" spc="70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fases</a:t>
            </a:r>
            <a:r>
              <a:rPr lang="es-AR" sz="1200" b="0" spc="70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lang="es-AR" sz="1200" b="0" spc="70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generador</a:t>
            </a:r>
            <a:r>
              <a:rPr lang="es-AR" sz="1200" b="0" spc="65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síncrono,</a:t>
            </a:r>
            <a:r>
              <a:rPr lang="es-AR" sz="1200" b="0" spc="65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considerando</a:t>
            </a:r>
            <a:r>
              <a:rPr lang="es-AR" sz="1200" b="0" spc="70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s-AR" sz="1200" b="0" spc="-25" dirty="0" smtClean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periodos</a:t>
            </a:r>
            <a:r>
              <a:rPr lang="es-AR" sz="1200" b="0" spc="-6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err="1" smtClean="0">
                <a:solidFill>
                  <a:srgbClr val="000000"/>
                </a:solidFill>
                <a:latin typeface="Arial"/>
                <a:cs typeface="Arial"/>
              </a:rPr>
              <a:t>subtransitorios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s-AR" sz="1200" b="0" spc="-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transitorios</a:t>
            </a:r>
            <a:r>
              <a:rPr lang="es-AR" sz="1200" b="0" spc="-5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lang="es-AR" sz="1200" b="0" spc="-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-3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régimen</a:t>
            </a:r>
            <a:r>
              <a:rPr lang="es-AR" sz="1200" b="0" spc="-4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spc="-10" dirty="0" smtClean="0">
                <a:solidFill>
                  <a:srgbClr val="000000"/>
                </a:solidFill>
                <a:latin typeface="Arial"/>
                <a:cs typeface="Arial"/>
              </a:rPr>
              <a:t>estable</a:t>
            </a:r>
          </a:p>
          <a:p>
            <a:endParaRPr lang="es-ES" sz="1200" b="0" spc="-1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80000"/>
              </a:lnSpc>
              <a:spcBef>
                <a:spcPts val="480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5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16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5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60" dirty="0" smtClean="0">
                <a:latin typeface="Arial"/>
                <a:cs typeface="Arial"/>
              </a:rPr>
              <a:t> 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45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445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considerando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mismo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-25" dirty="0" smtClean="0">
                <a:latin typeface="Arial"/>
                <a:cs typeface="Arial"/>
              </a:rPr>
              <a:t> la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3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está</a:t>
            </a:r>
            <a:r>
              <a:rPr lang="es-AR" sz="1200" spc="4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pasando</a:t>
            </a:r>
            <a:r>
              <a:rPr lang="es-AR" sz="1200" spc="3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39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su </a:t>
            </a:r>
            <a:r>
              <a:rPr lang="es-AR" sz="1200" dirty="0" smtClean="0">
                <a:latin typeface="Arial"/>
                <a:cs typeface="Arial"/>
              </a:rPr>
              <a:t>valor</a:t>
            </a:r>
            <a:r>
              <a:rPr lang="es-AR" sz="1200" spc="5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pico,</a:t>
            </a:r>
            <a:r>
              <a:rPr lang="es-AR" sz="1200" spc="5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decir,</a:t>
            </a:r>
            <a:r>
              <a:rPr lang="es-AR" sz="1200" spc="5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54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hay </a:t>
            </a:r>
            <a:r>
              <a:rPr lang="es-AR" sz="1200" dirty="0" smtClean="0">
                <a:latin typeface="Arial"/>
                <a:cs typeface="Arial"/>
              </a:rPr>
              <a:t>componente</a:t>
            </a:r>
            <a:r>
              <a:rPr lang="es-AR" sz="1200" spc="-110" dirty="0" smtClean="0">
                <a:latin typeface="Arial"/>
                <a:cs typeface="Arial"/>
              </a:rPr>
              <a:t> </a:t>
            </a:r>
            <a:r>
              <a:rPr lang="es-AR" sz="1200" spc="-25" dirty="0" err="1" smtClean="0">
                <a:latin typeface="Arial"/>
                <a:cs typeface="Arial"/>
              </a:rPr>
              <a:t>dc.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80000"/>
              </a:lnSpc>
              <a:spcBef>
                <a:spcPts val="1345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otras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dos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fases,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habrá </a:t>
            </a:r>
            <a:r>
              <a:rPr lang="es-AR" sz="1200" dirty="0" smtClean="0">
                <a:latin typeface="Arial"/>
                <a:cs typeface="Arial"/>
              </a:rPr>
              <a:t>obligatoriamente</a:t>
            </a:r>
            <a:r>
              <a:rPr lang="es-AR" sz="1200" spc="125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componente </a:t>
            </a:r>
            <a:r>
              <a:rPr lang="es-AR" sz="1200" dirty="0" err="1" smtClean="0">
                <a:latin typeface="Arial"/>
                <a:cs typeface="Arial"/>
              </a:rPr>
              <a:t>dc.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Asimismo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máximo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5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7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otras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3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serán</a:t>
            </a:r>
            <a:r>
              <a:rPr lang="es-AR" sz="1200" spc="3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multiplicados</a:t>
            </a:r>
            <a:r>
              <a:rPr lang="es-AR" sz="1200" spc="33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por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factor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asimetría.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16</a:t>
            </a:fld>
            <a:endParaRPr lang="es-A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lang="es-AR" sz="1200" b="0" spc="1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figura</a:t>
            </a:r>
            <a:r>
              <a:rPr lang="es-AR" sz="1200" b="0" spc="1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siguiente</a:t>
            </a:r>
            <a:r>
              <a:rPr lang="es-AR" sz="1200" b="0" spc="2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muestra</a:t>
            </a:r>
            <a:r>
              <a:rPr lang="es-AR" sz="1200" b="0" spc="2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componentes</a:t>
            </a:r>
            <a:r>
              <a:rPr lang="es-AR" sz="1200" b="0" spc="3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lang="es-AR" sz="1200" b="0" spc="1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tres</a:t>
            </a:r>
            <a:r>
              <a:rPr lang="es-AR" sz="1200" b="0" spc="2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fases,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spc="-10" dirty="0" smtClean="0">
                <a:solidFill>
                  <a:srgbClr val="000000"/>
                </a:solidFill>
                <a:latin typeface="Arial"/>
                <a:cs typeface="Arial"/>
              </a:rPr>
              <a:t>obtenida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2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programa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simulación</a:t>
            </a:r>
            <a:r>
              <a:rPr lang="es-AR" sz="1200" b="0" spc="3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cortocircuito</a:t>
            </a:r>
            <a:r>
              <a:rPr lang="es-AR" sz="1200" b="0" spc="3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(PSCAD),</a:t>
            </a:r>
            <a:r>
              <a:rPr lang="es-AR" sz="1200" b="0" spc="4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donde</a:t>
            </a:r>
            <a:r>
              <a:rPr lang="es-AR" sz="1200" b="0" spc="3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se</a:t>
            </a:r>
            <a:r>
              <a:rPr lang="es-AR" sz="1200" b="0" spc="3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spc="-20" dirty="0" smtClean="0">
                <a:solidFill>
                  <a:srgbClr val="000000"/>
                </a:solidFill>
                <a:latin typeface="Arial"/>
                <a:cs typeface="Arial"/>
              </a:rPr>
              <a:t>nota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lang="es-AR" sz="1200" b="0" spc="16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efecto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desplazamiento</a:t>
            </a:r>
            <a:r>
              <a:rPr lang="es-AR" sz="1200" b="0" spc="17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lang="es-AR" sz="1200" b="0" spc="16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eje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lang="es-AR" sz="1200" b="0" spc="17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corrientes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otras</a:t>
            </a:r>
            <a:r>
              <a:rPr lang="es-AR" sz="1200" b="0" spc="16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spc="-25" dirty="0" smtClean="0">
                <a:solidFill>
                  <a:srgbClr val="000000"/>
                </a:solidFill>
                <a:latin typeface="Arial"/>
                <a:cs typeface="Arial"/>
              </a:rPr>
              <a:t>dos </a:t>
            </a:r>
            <a:r>
              <a:rPr lang="es-AR" sz="1200" b="0" spc="-10" dirty="0" smtClean="0">
                <a:solidFill>
                  <a:srgbClr val="000000"/>
                </a:solidFill>
                <a:latin typeface="Arial"/>
                <a:cs typeface="Arial"/>
              </a:rPr>
              <a:t>fases.</a:t>
            </a:r>
          </a:p>
          <a:p>
            <a:endParaRPr lang="es-ES" sz="1200" b="0" spc="-1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Cabe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resaltar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estos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efectos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más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acentuados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cortocircuitos </a:t>
            </a:r>
            <a:r>
              <a:rPr lang="es-AR" sz="1200" dirty="0" smtClean="0">
                <a:latin typeface="Arial"/>
                <a:cs typeface="Arial"/>
              </a:rPr>
              <a:t>próximos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generador,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donde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valores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reactancia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19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mucho </a:t>
            </a:r>
            <a:r>
              <a:rPr lang="es-AR" sz="1200" dirty="0" smtClean="0">
                <a:latin typeface="Arial"/>
                <a:cs typeface="Arial"/>
              </a:rPr>
              <a:t>mayores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valores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resistencias</a:t>
            </a:r>
            <a:r>
              <a:rPr lang="es-AR" sz="1050" spc="-10" dirty="0" smtClean="0">
                <a:latin typeface="Arial"/>
                <a:cs typeface="Arial"/>
              </a:rPr>
              <a:t>.</a:t>
            </a:r>
            <a:endParaRPr lang="es-AR" sz="105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17</a:t>
            </a:fld>
            <a:endParaRPr lang="es-A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5080" algn="just">
              <a:lnSpc>
                <a:spcPts val="2880"/>
              </a:lnSpc>
              <a:spcBef>
                <a:spcPts val="530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4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4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total</a:t>
            </a:r>
            <a:r>
              <a:rPr lang="es-AR" sz="1200" spc="4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4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será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limitada</a:t>
            </a:r>
            <a:r>
              <a:rPr lang="es-AR" sz="1200" spc="4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4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impedancias </a:t>
            </a:r>
            <a:r>
              <a:rPr lang="es-AR" sz="1200" dirty="0" smtClean="0">
                <a:latin typeface="Arial"/>
                <a:cs typeface="Arial"/>
              </a:rPr>
              <a:t>equivalentes</a:t>
            </a:r>
            <a:r>
              <a:rPr lang="es-AR" sz="1200" spc="24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(Z1sa+Z1a)</a:t>
            </a:r>
            <a:r>
              <a:rPr lang="es-AR" sz="1200" spc="24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5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paralelo</a:t>
            </a:r>
            <a:r>
              <a:rPr lang="es-AR" sz="1200" spc="24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24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(Z1sb+Z1b),</a:t>
            </a:r>
            <a:r>
              <a:rPr lang="es-AR" sz="1200" spc="24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todos</a:t>
            </a:r>
            <a:r>
              <a:rPr lang="es-AR" sz="1200" spc="245" dirty="0" smtClean="0">
                <a:latin typeface="Arial"/>
                <a:cs typeface="Arial"/>
              </a:rPr>
              <a:t> 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positiva.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Icca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Iccb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dos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lados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pueden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calculadas por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divisor 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corriente.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880"/>
              </a:lnSpc>
              <a:spcBef>
                <a:spcPts val="1495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partes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alejados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generación,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menor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ángulo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circuito,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efectos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reactancias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transitoria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spc="-10" dirty="0" err="1" smtClean="0">
                <a:latin typeface="Arial"/>
                <a:cs typeface="Arial"/>
              </a:rPr>
              <a:t>subtransitoria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 maquinas 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dc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mucho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menos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acentuadas.</a:t>
            </a: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18</a:t>
            </a:fld>
            <a:endParaRPr lang="es-A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5080" algn="just">
              <a:lnSpc>
                <a:spcPts val="2400"/>
              </a:lnSpc>
              <a:spcBef>
                <a:spcPts val="1170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ejemplo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oscilograma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trifásico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transmisión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138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dirty="0" smtClean="0">
                <a:latin typeface="Arial"/>
                <a:cs typeface="Arial"/>
              </a:rPr>
              <a:t>.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oscilograma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todavía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recierre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automático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tripolar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circuito.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1185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transitorios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formas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ondas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tensiones,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debido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oscilaciones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del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LC.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trata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oscilograma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registrador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“stand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err="1" smtClean="0">
                <a:latin typeface="Arial"/>
                <a:cs typeface="Arial"/>
              </a:rPr>
              <a:t>alone</a:t>
            </a:r>
            <a:r>
              <a:rPr lang="es-AR" sz="1200" spc="-10" dirty="0" smtClean="0">
                <a:latin typeface="Arial"/>
                <a:cs typeface="Arial"/>
              </a:rPr>
              <a:t>”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19</a:t>
            </a:fld>
            <a:endParaRPr lang="es-A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lang="es-AR" sz="1200" b="0" spc="2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oscilograma</a:t>
            </a:r>
            <a:r>
              <a:rPr lang="es-AR" sz="1200" b="0" spc="22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siguiente</a:t>
            </a:r>
            <a:r>
              <a:rPr lang="es-AR" sz="1200" b="0" spc="21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muestra</a:t>
            </a:r>
            <a:r>
              <a:rPr lang="es-AR" sz="1200" b="0" spc="204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lo</a:t>
            </a:r>
            <a:r>
              <a:rPr lang="es-AR" sz="1200" b="0" spc="204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ocurrido</a:t>
            </a:r>
            <a:r>
              <a:rPr lang="es-AR" sz="1200" b="0" spc="21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lang="es-AR" sz="1200" b="0" spc="204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circuito</a:t>
            </a:r>
            <a:r>
              <a:rPr lang="es-AR" sz="1200" b="0" spc="204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paralelo,</a:t>
            </a:r>
            <a:r>
              <a:rPr lang="es-AR" sz="1200" b="0" spc="21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spc="-20" dirty="0" smtClean="0">
                <a:solidFill>
                  <a:srgbClr val="000000"/>
                </a:solidFill>
                <a:latin typeface="Arial"/>
                <a:cs typeface="Arial"/>
              </a:rPr>
              <a:t>para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una</a:t>
            </a:r>
            <a:r>
              <a:rPr lang="es-AR" sz="1200" b="0" spc="-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sz="1200" b="0" dirty="0" smtClean="0">
                <a:solidFill>
                  <a:srgbClr val="000000"/>
                </a:solidFill>
                <a:latin typeface="Arial"/>
                <a:cs typeface="Arial"/>
              </a:rPr>
              <a:t>misma</a:t>
            </a:r>
            <a:r>
              <a:rPr lang="es-AR" sz="1200" b="0" spc="-10" dirty="0" smtClean="0">
                <a:solidFill>
                  <a:srgbClr val="000000"/>
                </a:solidFill>
                <a:latin typeface="Arial"/>
                <a:cs typeface="Arial"/>
              </a:rPr>
              <a:t> ocurrencia.</a:t>
            </a:r>
          </a:p>
          <a:p>
            <a:endParaRPr lang="es-ES" sz="1200" b="0" spc="-1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comportamiento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caídas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tensión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A,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50" dirty="0" smtClean="0">
                <a:latin typeface="Arial"/>
                <a:cs typeface="Arial"/>
              </a:rPr>
              <a:t>V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sz="1200" b="0" spc="-1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ES" sz="1200" b="0" spc="-1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21</a:t>
            </a:fld>
            <a:endParaRPr lang="es-A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Vamos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suponer</a:t>
            </a:r>
            <a:r>
              <a:rPr lang="es-AR" sz="1200" spc="1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1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fase-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baja</a:t>
            </a:r>
            <a:r>
              <a:rPr lang="es-AR" sz="1200" spc="1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un </a:t>
            </a:r>
            <a:r>
              <a:rPr lang="es-AR" sz="1200" spc="-10" dirty="0" smtClean="0">
                <a:latin typeface="Arial"/>
                <a:cs typeface="Arial"/>
              </a:rPr>
              <a:t>transformador.</a:t>
            </a:r>
            <a:endParaRPr lang="es-AR" sz="1200" dirty="0" smtClean="0">
              <a:latin typeface="Arial"/>
              <a:cs typeface="Arial"/>
            </a:endParaRPr>
          </a:p>
          <a:p>
            <a:endParaRPr lang="es-ES" dirty="0" smtClean="0"/>
          </a:p>
          <a:p>
            <a:pPr marL="12700" marR="7620" algn="just">
              <a:lnSpc>
                <a:spcPts val="2400"/>
              </a:lnSpc>
              <a:spcBef>
                <a:spcPts val="464"/>
              </a:spcBef>
            </a:pPr>
            <a:r>
              <a:rPr lang="es-AR" sz="1200" dirty="0" smtClean="0">
                <a:latin typeface="Arial"/>
                <a:cs typeface="Arial"/>
              </a:rPr>
              <a:t>Habrá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3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estrella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aterrado</a:t>
            </a:r>
            <a:r>
              <a:rPr lang="es-AR" sz="1200" spc="2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dos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línea,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fuera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triangulo.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1350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29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términos</a:t>
            </a:r>
            <a:r>
              <a:rPr lang="es-AR" sz="1200" spc="24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3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componentes</a:t>
            </a:r>
            <a:r>
              <a:rPr lang="es-AR" sz="1200" spc="24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simétricos,</a:t>
            </a:r>
            <a:r>
              <a:rPr lang="es-AR" sz="1200" spc="24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donde</a:t>
            </a:r>
            <a:r>
              <a:rPr lang="es-AR" sz="1200" spc="23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35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separa</a:t>
            </a:r>
            <a:r>
              <a:rPr lang="es-AR" sz="1200" spc="24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35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sistema </a:t>
            </a:r>
            <a:r>
              <a:rPr lang="es-AR" sz="1200" dirty="0" smtClean="0">
                <a:latin typeface="Arial"/>
                <a:cs typeface="Arial"/>
              </a:rPr>
              <a:t>desequilibrado</a:t>
            </a:r>
            <a:r>
              <a:rPr lang="es-AR" sz="1200" spc="5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</a:t>
            </a:r>
            <a:r>
              <a:rPr lang="es-AR" sz="1200" spc="5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sistemas</a:t>
            </a:r>
            <a:r>
              <a:rPr lang="es-AR" sz="1200" spc="6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equilibrados,</a:t>
            </a:r>
            <a:r>
              <a:rPr lang="es-AR" sz="1200" spc="6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cada</a:t>
            </a:r>
            <a:r>
              <a:rPr lang="es-AR" sz="1200" spc="5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5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ellas</a:t>
            </a:r>
            <a:r>
              <a:rPr lang="es-AR" sz="1200" spc="5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59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una </a:t>
            </a:r>
            <a:r>
              <a:rPr lang="es-AR" sz="1200" dirty="0" smtClean="0">
                <a:latin typeface="Arial"/>
                <a:cs typeface="Arial"/>
              </a:rPr>
              <a:t>característica</a:t>
            </a:r>
            <a:r>
              <a:rPr lang="es-AR" sz="1200" spc="5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específica</a:t>
            </a:r>
            <a:r>
              <a:rPr lang="es-AR" sz="1200" spc="5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(secuencia</a:t>
            </a:r>
            <a:r>
              <a:rPr lang="es-AR" sz="1200" spc="4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positiva,</a:t>
            </a:r>
            <a:r>
              <a:rPr lang="es-AR" sz="1200" spc="4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5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48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cero),</a:t>
            </a:r>
            <a:r>
              <a:rPr lang="es-AR" sz="1200" spc="5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4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tienen</a:t>
            </a:r>
            <a:r>
              <a:rPr lang="es-AR" sz="1200" spc="49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-10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representación</a:t>
            </a:r>
            <a:r>
              <a:rPr lang="es-AR" sz="1000" spc="-10" dirty="0" smtClean="0">
                <a:latin typeface="Arial"/>
                <a:cs typeface="Arial"/>
              </a:rPr>
              <a:t>.</a:t>
            </a:r>
            <a:endParaRPr lang="es-AR" sz="10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22</a:t>
            </a:fld>
            <a:endParaRPr lang="es-A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decir,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otras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dos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fases.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teoría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cálculo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utilizando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circuitos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equivalentes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condiciones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carga,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antes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circuito,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deben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sumadas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condiciones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calculadas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así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obtener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23</a:t>
            </a:fld>
            <a:endParaRPr lang="es-A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alta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transformador, no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-10" dirty="0" smtClean="0">
                <a:latin typeface="Arial"/>
                <a:cs typeface="Arial"/>
              </a:rPr>
              <a:t> cero, </a:t>
            </a:r>
            <a:r>
              <a:rPr lang="es-AR" sz="1200" dirty="0" smtClean="0">
                <a:latin typeface="Arial"/>
                <a:cs typeface="Arial"/>
              </a:rPr>
              <a:t>solo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negativa.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Considerando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rotación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-</a:t>
            </a:r>
            <a:r>
              <a:rPr lang="es-AR" sz="1200" spc="-25" dirty="0" smtClean="0">
                <a:latin typeface="Arial"/>
                <a:cs typeface="Arial"/>
              </a:rPr>
              <a:t>30 </a:t>
            </a:r>
            <a:r>
              <a:rPr lang="es-AR" sz="1200" dirty="0" smtClean="0">
                <a:latin typeface="Arial"/>
                <a:cs typeface="Arial"/>
              </a:rPr>
              <a:t>grados</a:t>
            </a:r>
            <a:r>
              <a:rPr lang="es-AR" sz="1200" spc="3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3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3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</a:t>
            </a:r>
            <a:r>
              <a:rPr lang="es-AR" sz="1200" spc="3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3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+30</a:t>
            </a:r>
            <a:r>
              <a:rPr lang="es-AR" sz="1200" spc="3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grados</a:t>
            </a:r>
            <a:r>
              <a:rPr lang="es-AR" sz="1200" spc="3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3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3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negativa, tenemos:</a:t>
            </a:r>
            <a:endParaRPr lang="es-AR" sz="1200" dirty="0" smtClean="0">
              <a:latin typeface="Arial"/>
              <a:cs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comprueba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fases,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siendo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estas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opuestas.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24</a:t>
            </a:fld>
            <a:endParaRPr lang="es-A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figura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oscilograma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simulado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fase-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radial,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luego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salida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línea.</a:t>
            </a:r>
            <a:endParaRPr lang="es-AR" sz="1200" dirty="0" smtClean="0">
              <a:latin typeface="Arial"/>
              <a:cs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elevación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(A),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aparición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(3.I0)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caída</a:t>
            </a:r>
            <a:r>
              <a:rPr lang="es-AR" sz="1200" spc="25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A.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hecho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caiga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luego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salida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la </a:t>
            </a:r>
            <a:r>
              <a:rPr lang="es-AR" sz="1200" spc="-10" dirty="0" smtClean="0">
                <a:latin typeface="Arial"/>
                <a:cs typeface="Arial"/>
              </a:rPr>
              <a:t>línea.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25</a:t>
            </a:fld>
            <a:endParaRPr lang="es-A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ejemplo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simulado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10" dirty="0" smtClean="0">
                <a:latin typeface="Arial"/>
                <a:cs typeface="Arial"/>
              </a:rPr>
              <a:t> fase-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transmisión,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habiendo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impedancia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el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localización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registrador:</a:t>
            </a:r>
          </a:p>
          <a:p>
            <a:pPr marL="12700" marR="5080" indent="0" algn="just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Obsérvese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este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caso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A,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circuito,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cae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0" dirty="0" smtClean="0">
                <a:latin typeface="Arial"/>
                <a:cs typeface="Arial"/>
              </a:rPr>
              <a:t>a </a:t>
            </a:r>
            <a:r>
              <a:rPr lang="es-AR" sz="1200" dirty="0" smtClean="0">
                <a:latin typeface="Arial"/>
                <a:cs typeface="Arial"/>
              </a:rPr>
              <a:t>cero,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salida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línea. </a:t>
            </a:r>
            <a:r>
              <a:rPr lang="es-AR" sz="1200" dirty="0" smtClean="0">
                <a:latin typeface="Arial"/>
                <a:cs typeface="Arial"/>
              </a:rPr>
              <a:t>Notar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(3.I0)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están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fase,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que </a:t>
            </a:r>
            <a:r>
              <a:rPr lang="es-AR" sz="1200" dirty="0" smtClean="0">
                <a:latin typeface="Arial"/>
                <a:cs typeface="Arial"/>
              </a:rPr>
              <a:t>refuerza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hecho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fase-tierra.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26</a:t>
            </a:fld>
            <a:endParaRPr lang="es-A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ejemplo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salida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transmisión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230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oscilograma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proviene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registrador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“stand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alone</a:t>
            </a:r>
            <a:r>
              <a:rPr lang="es-AR" sz="1200" dirty="0" smtClean="0">
                <a:latin typeface="Arial"/>
                <a:cs typeface="Arial"/>
              </a:rPr>
              <a:t>”.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transitorio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alta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frecuencia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observada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onda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donde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circuito</a:t>
            </a:r>
            <a:r>
              <a:rPr lang="es-AR" sz="900" spc="-10" dirty="0" smtClean="0">
                <a:latin typeface="Arial"/>
                <a:cs typeface="Arial"/>
              </a:rPr>
              <a:t>.</a:t>
            </a:r>
            <a:endParaRPr lang="es-AR" sz="9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27</a:t>
            </a:fld>
            <a:endParaRPr lang="es-A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5080">
              <a:lnSpc>
                <a:spcPts val="2880"/>
              </a:lnSpc>
              <a:spcBef>
                <a:spcPts val="1280"/>
              </a:spcBef>
            </a:pPr>
            <a:r>
              <a:rPr lang="es-AR" sz="1200" dirty="0" smtClean="0">
                <a:latin typeface="Arial"/>
                <a:cs typeface="Arial"/>
              </a:rPr>
              <a:t>Vamos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suponer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bifásico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baja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transformador, </a:t>
            </a:r>
            <a:r>
              <a:rPr lang="es-AR" sz="1200" dirty="0" smtClean="0">
                <a:latin typeface="Arial"/>
                <a:cs typeface="Arial"/>
              </a:rPr>
              <a:t>conforme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figura.</a:t>
            </a:r>
          </a:p>
          <a:p>
            <a:pPr marL="12700" marR="5080">
              <a:lnSpc>
                <a:spcPts val="2880"/>
              </a:lnSpc>
              <a:spcBef>
                <a:spcPts val="1280"/>
              </a:spcBef>
            </a:pPr>
            <a:endParaRPr lang="es-ES" sz="1200" spc="-1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80000"/>
              </a:lnSpc>
              <a:spcBef>
                <a:spcPts val="440"/>
              </a:spcBef>
            </a:pPr>
            <a:r>
              <a:rPr lang="es-AR" sz="1200" dirty="0" smtClean="0">
                <a:latin typeface="Arial"/>
                <a:cs typeface="Arial"/>
              </a:rPr>
              <a:t>Habrá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dos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estrella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aterrado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spc="-25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línea,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fuera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triángulo,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resultando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ellas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doble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otras </a:t>
            </a:r>
            <a:r>
              <a:rPr lang="es-AR" sz="1200" spc="-20" dirty="0" smtClean="0">
                <a:latin typeface="Arial"/>
                <a:cs typeface="Arial"/>
              </a:rPr>
              <a:t>dos.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80000"/>
              </a:lnSpc>
              <a:spcBef>
                <a:spcPts val="1175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términos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simétricos,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donde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separa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desequilibrado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tres </a:t>
            </a:r>
            <a:r>
              <a:rPr lang="es-AR" sz="1200" dirty="0" smtClean="0">
                <a:latin typeface="Arial"/>
                <a:cs typeface="Arial"/>
              </a:rPr>
              <a:t>sistemas</a:t>
            </a:r>
            <a:r>
              <a:rPr lang="es-AR" sz="1200" spc="4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equilibrados,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cada</a:t>
            </a:r>
            <a:r>
              <a:rPr lang="es-AR" sz="1200" spc="4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4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ellas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4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característica</a:t>
            </a:r>
            <a:r>
              <a:rPr lang="es-AR" sz="1200" spc="4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específica</a:t>
            </a:r>
            <a:r>
              <a:rPr lang="es-AR" sz="1200" spc="40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(secuencia </a:t>
            </a:r>
            <a:r>
              <a:rPr lang="es-AR" sz="1200" dirty="0" smtClean="0">
                <a:latin typeface="Arial"/>
                <a:cs typeface="Arial"/>
              </a:rPr>
              <a:t>positiva,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cero),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representación: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>
              <a:lnSpc>
                <a:spcPts val="2880"/>
              </a:lnSpc>
              <a:spcBef>
                <a:spcPts val="1280"/>
              </a:spcBef>
            </a:pP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28</a:t>
            </a:fld>
            <a:endParaRPr lang="es-A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baja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tensión,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(corto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entre </a:t>
            </a:r>
            <a:r>
              <a:rPr lang="es-AR" sz="1200" dirty="0" smtClean="0">
                <a:latin typeface="Arial"/>
                <a:cs typeface="Arial"/>
              </a:rPr>
              <a:t>estas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fases)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opuestas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si.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pues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vuelve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tierra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29</a:t>
            </a:fld>
            <a:endParaRPr lang="es-A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 marR="5077" algn="just">
              <a:spcBef>
                <a:spcPts val="96"/>
              </a:spcBef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tensiones</a:t>
            </a:r>
            <a:r>
              <a:rPr lang="es-AR" sz="1200" spc="1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VB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VC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tornan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iguales</a:t>
            </a:r>
            <a:r>
              <a:rPr lang="es-AR" sz="1200" spc="1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relación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neutro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(lo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era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esperarse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pues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están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circuito).</a:t>
            </a:r>
            <a:r>
              <a:rPr lang="es-AR" sz="1200" spc="2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está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oposición</a:t>
            </a:r>
            <a:r>
              <a:rPr lang="es-AR" sz="1200" spc="200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fase,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doble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módulo.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7618" algn="just">
              <a:spcBef>
                <a:spcPts val="1343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debe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tener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cuenta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hecho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eso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apenas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spc="-10" dirty="0" smtClean="0">
                <a:latin typeface="Arial"/>
                <a:cs typeface="Arial"/>
              </a:rPr>
              <a:t>cortocircuito.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5077" algn="just">
              <a:spcBef>
                <a:spcPts val="1343"/>
              </a:spcBef>
            </a:pPr>
            <a:r>
              <a:rPr lang="es-AR" sz="1200" dirty="0" smtClean="0">
                <a:latin typeface="Arial"/>
                <a:cs typeface="Arial"/>
              </a:rPr>
              <a:t>Cuanto</a:t>
            </a:r>
            <a:r>
              <a:rPr lang="es-AR" sz="1200" spc="57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más</a:t>
            </a:r>
            <a:r>
              <a:rPr lang="es-AR" sz="1200" spc="57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alejado</a:t>
            </a:r>
            <a:r>
              <a:rPr lang="es-AR" sz="1200" spc="57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esté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6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8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registro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oscilográfico</a:t>
            </a:r>
            <a:r>
              <a:rPr lang="es-AR" sz="1200" dirty="0" smtClean="0">
                <a:latin typeface="Arial"/>
                <a:cs typeface="Arial"/>
              </a:rPr>
              <a:t>,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comenzará</a:t>
            </a:r>
            <a:r>
              <a:rPr lang="es-AR" sz="1200" spc="570" dirty="0" smtClean="0">
                <a:latin typeface="Arial"/>
                <a:cs typeface="Arial"/>
              </a:rPr>
              <a:t> </a:t>
            </a:r>
            <a:r>
              <a:rPr lang="es-AR" sz="1200" spc="-51" dirty="0" smtClean="0">
                <a:latin typeface="Arial"/>
                <a:cs typeface="Arial"/>
              </a:rPr>
              <a:t>a </a:t>
            </a:r>
            <a:r>
              <a:rPr lang="es-AR" sz="1200" dirty="0" smtClean="0">
                <a:latin typeface="Arial"/>
                <a:cs typeface="Arial"/>
              </a:rPr>
              <a:t>aparecer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diferencias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potencial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</a:t>
            </a:r>
            <a:r>
              <a:rPr lang="es-AR" sz="1200" spc="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variación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ángulo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 </a:t>
            </a:r>
            <a:r>
              <a:rPr lang="es-AR" sz="1200" spc="-10" dirty="0" smtClean="0">
                <a:latin typeface="Arial"/>
                <a:cs typeface="Arial"/>
              </a:rPr>
              <a:t>fases.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30</a:t>
            </a:fld>
            <a:endParaRPr lang="es-A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="1" dirty="0" smtClean="0">
                <a:latin typeface="Arial"/>
                <a:cs typeface="Arial"/>
              </a:rPr>
              <a:t>Se</a:t>
            </a:r>
            <a:r>
              <a:rPr lang="es-AR" sz="1200" b="1" spc="-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comprueba</a:t>
            </a:r>
            <a:r>
              <a:rPr lang="es-AR" sz="1200" b="1" spc="-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que</a:t>
            </a:r>
            <a:r>
              <a:rPr lang="es-AR" sz="1200" b="1" spc="-31" dirty="0" smtClean="0">
                <a:latin typeface="Arial"/>
                <a:cs typeface="Arial"/>
              </a:rPr>
              <a:t> </a:t>
            </a:r>
            <a:r>
              <a:rPr lang="es-AR" sz="1200" b="1" spc="-24" dirty="0" smtClean="0">
                <a:latin typeface="Arial"/>
                <a:cs typeface="Arial"/>
              </a:rPr>
              <a:t>hay </a:t>
            </a:r>
            <a:r>
              <a:rPr lang="es-AR" sz="1200" b="1" dirty="0" smtClean="0">
                <a:latin typeface="Arial"/>
                <a:cs typeface="Arial"/>
              </a:rPr>
              <a:t>corrientes</a:t>
            </a:r>
            <a:r>
              <a:rPr lang="es-AR" sz="1200" b="1" spc="-69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iguales</a:t>
            </a:r>
            <a:r>
              <a:rPr lang="es-AR" sz="1200" b="1" spc="-59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-24" dirty="0" smtClean="0">
                <a:latin typeface="Arial"/>
                <a:cs typeface="Arial"/>
              </a:rPr>
              <a:t> las </a:t>
            </a:r>
            <a:r>
              <a:rPr lang="es-AR" sz="1200" b="1" dirty="0" smtClean="0">
                <a:latin typeface="Arial"/>
                <a:cs typeface="Arial"/>
              </a:rPr>
              <a:t>dos</a:t>
            </a:r>
            <a:r>
              <a:rPr lang="es-AR" sz="1200" b="1" spc="-2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fases</a:t>
            </a:r>
            <a:r>
              <a:rPr lang="es-AR" sz="1200" b="1" spc="-4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y</a:t>
            </a:r>
            <a:r>
              <a:rPr lang="es-AR" sz="1200" b="1" spc="-2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el</a:t>
            </a:r>
            <a:r>
              <a:rPr lang="es-AR" sz="1200" b="1" spc="-2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doble</a:t>
            </a:r>
            <a:r>
              <a:rPr lang="es-AR" sz="1200" b="1" spc="-35" dirty="0" smtClean="0">
                <a:latin typeface="Arial"/>
                <a:cs typeface="Arial"/>
              </a:rPr>
              <a:t> </a:t>
            </a:r>
            <a:r>
              <a:rPr lang="es-AR" sz="1200" b="1" spc="-24" dirty="0" smtClean="0">
                <a:latin typeface="Arial"/>
                <a:cs typeface="Arial"/>
              </a:rPr>
              <a:t>de </a:t>
            </a:r>
            <a:r>
              <a:rPr lang="es-AR" sz="1200" b="1" dirty="0" smtClean="0">
                <a:latin typeface="Arial"/>
                <a:cs typeface="Arial"/>
              </a:rPr>
              <a:t>éstas</a:t>
            </a:r>
            <a:r>
              <a:rPr lang="es-AR" sz="1200" b="1" spc="-4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-1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la</a:t>
            </a:r>
            <a:r>
              <a:rPr lang="es-AR" sz="1200" b="1" spc="-2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otra</a:t>
            </a:r>
            <a:r>
              <a:rPr lang="es-AR" sz="1200" b="1" spc="-20" dirty="0" smtClean="0">
                <a:latin typeface="Arial"/>
                <a:cs typeface="Arial"/>
              </a:rPr>
              <a:t> fase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31</a:t>
            </a:fld>
            <a:endParaRPr lang="es-A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diferencia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ahora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tensiones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C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están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ni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podrían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estar </a:t>
            </a:r>
            <a:r>
              <a:rPr lang="es-AR" sz="1200" dirty="0" smtClean="0">
                <a:latin typeface="Arial"/>
                <a:cs typeface="Arial"/>
              </a:rPr>
              <a:t>pues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diferencia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potencial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desde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registro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hasta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punto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circuito.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32</a:t>
            </a:fld>
            <a:endParaRPr lang="es-A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>
              <a:spcBef>
                <a:spcPts val="96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trata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bifásico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transmisión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220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un</a:t>
            </a:r>
            <a:endParaRPr lang="es-AR" sz="1200" dirty="0" smtClean="0">
              <a:latin typeface="Arial"/>
              <a:cs typeface="Arial"/>
            </a:endParaRPr>
          </a:p>
          <a:p>
            <a:pPr marL="12698"/>
            <a:r>
              <a:rPr lang="es-AR" sz="1200" dirty="0" smtClean="0">
                <a:latin typeface="Arial"/>
                <a:cs typeface="Arial"/>
              </a:rPr>
              <a:t>lugar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muy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próximo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medición.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5713">
              <a:spcBef>
                <a:spcPts val="1343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discordancia</a:t>
            </a:r>
            <a:r>
              <a:rPr lang="es-AR" sz="1200" spc="21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polos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disyuntor,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apertura,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comprobado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216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aparición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(3.I0).</a:t>
            </a: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33</a:t>
            </a:fld>
            <a:endParaRPr lang="es-A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Vamos</a:t>
            </a:r>
            <a:r>
              <a:rPr lang="es-AR" sz="1200" spc="52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1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suponer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51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519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Bifásico-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519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2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baja</a:t>
            </a:r>
            <a:r>
              <a:rPr lang="es-AR" sz="1200" spc="51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5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26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un  </a:t>
            </a:r>
            <a:r>
              <a:rPr lang="es-AR" sz="1200" dirty="0" smtClean="0">
                <a:latin typeface="Arial"/>
                <a:cs typeface="Arial"/>
              </a:rPr>
              <a:t>transformador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derivación,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según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figura.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5077" algn="just">
              <a:lnSpc>
                <a:spcPts val="2299"/>
              </a:lnSpc>
              <a:spcBef>
                <a:spcPts val="420"/>
              </a:spcBef>
            </a:pPr>
            <a:r>
              <a:rPr lang="es-AR" sz="1200" dirty="0" smtClean="0">
                <a:latin typeface="Arial"/>
                <a:cs typeface="Arial"/>
              </a:rPr>
              <a:t>Habrá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dos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16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lado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estrella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aterrado</a:t>
            </a:r>
            <a:r>
              <a:rPr lang="es-AR" sz="1200" spc="1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línea,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fuera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triángulo,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será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mostrado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análisis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simétricos.</a:t>
            </a:r>
            <a:endParaRPr lang="es-AR" sz="1200" dirty="0" smtClean="0">
              <a:latin typeface="Arial"/>
              <a:cs typeface="Arial"/>
            </a:endParaRPr>
          </a:p>
          <a:p>
            <a:pPr marL="12698" algn="just">
              <a:lnSpc>
                <a:spcPts val="2299"/>
              </a:lnSpc>
              <a:spcBef>
                <a:spcPts val="849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términos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componentes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simétricos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tienen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representación: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34</a:t>
            </a:fld>
            <a:endParaRPr lang="es-A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latin typeface="Arial"/>
                <a:cs typeface="Arial"/>
              </a:rPr>
              <a:t>En</a:t>
            </a:r>
            <a:r>
              <a:rPr lang="es-ES" sz="1200" spc="10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el</a:t>
            </a:r>
            <a:r>
              <a:rPr lang="es-ES" sz="1200" spc="9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lado</a:t>
            </a:r>
            <a:r>
              <a:rPr lang="es-ES" sz="1200" spc="10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de</a:t>
            </a:r>
            <a:r>
              <a:rPr lang="es-ES" sz="1200" spc="10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baja</a:t>
            </a:r>
            <a:r>
              <a:rPr lang="es-ES" sz="1200" spc="10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tensión</a:t>
            </a:r>
            <a:r>
              <a:rPr lang="es-ES" sz="1200" spc="10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hay</a:t>
            </a:r>
            <a:r>
              <a:rPr lang="es-ES" sz="1200" spc="8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corriente</a:t>
            </a:r>
            <a:r>
              <a:rPr lang="es-ES" sz="1200" spc="10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en</a:t>
            </a:r>
            <a:r>
              <a:rPr lang="es-ES" sz="1200" spc="10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las</a:t>
            </a:r>
            <a:r>
              <a:rPr lang="es-ES" sz="1200" spc="1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fases</a:t>
            </a:r>
            <a:r>
              <a:rPr lang="es-ES" sz="1200" spc="10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B</a:t>
            </a:r>
            <a:r>
              <a:rPr lang="es-ES" sz="1200" spc="106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y</a:t>
            </a:r>
            <a:r>
              <a:rPr lang="es-ES" sz="1200" spc="79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C</a:t>
            </a:r>
            <a:r>
              <a:rPr lang="es-ES" sz="1200" spc="1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(corto</a:t>
            </a:r>
            <a:r>
              <a:rPr lang="es-ES" sz="1200" spc="1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circuito</a:t>
            </a:r>
            <a:r>
              <a:rPr lang="es-ES" sz="1200" spc="100" dirty="0" smtClean="0">
                <a:latin typeface="Arial"/>
                <a:cs typeface="Arial"/>
              </a:rPr>
              <a:t> </a:t>
            </a:r>
            <a:r>
              <a:rPr lang="es-ES" sz="1200" spc="-10" dirty="0" smtClean="0">
                <a:latin typeface="Arial"/>
                <a:cs typeface="Arial"/>
              </a:rPr>
              <a:t>entre </a:t>
            </a:r>
            <a:r>
              <a:rPr lang="es-ES" sz="1200" dirty="0" smtClean="0">
                <a:latin typeface="Arial"/>
                <a:cs typeface="Arial"/>
              </a:rPr>
              <a:t>estas</a:t>
            </a:r>
            <a:r>
              <a:rPr lang="es-ES" sz="1200" spc="169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fases)</a:t>
            </a:r>
            <a:r>
              <a:rPr lang="es-ES" sz="1200" spc="169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desfasados</a:t>
            </a:r>
            <a:r>
              <a:rPr lang="es-ES" sz="1200" spc="17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entre</a:t>
            </a:r>
            <a:r>
              <a:rPr lang="es-ES" sz="1200" spc="16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si.</a:t>
            </a:r>
            <a:r>
              <a:rPr lang="es-ES" sz="1200" spc="169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El</a:t>
            </a:r>
            <a:r>
              <a:rPr lang="es-ES" sz="1200" spc="17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ángulo</a:t>
            </a:r>
            <a:r>
              <a:rPr lang="es-ES" sz="1200" spc="16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de</a:t>
            </a:r>
            <a:r>
              <a:rPr lang="es-ES" sz="1200" spc="169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desfasamiento</a:t>
            </a:r>
            <a:r>
              <a:rPr lang="es-ES" sz="1200" spc="169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será</a:t>
            </a:r>
            <a:r>
              <a:rPr lang="es-ES" sz="1200" spc="17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menor</a:t>
            </a:r>
            <a:r>
              <a:rPr lang="es-ES" sz="1200" spc="161" dirty="0" smtClean="0">
                <a:latin typeface="Arial"/>
                <a:cs typeface="Arial"/>
              </a:rPr>
              <a:t> </a:t>
            </a:r>
            <a:r>
              <a:rPr lang="es-ES" sz="1200" spc="-24" dirty="0" smtClean="0">
                <a:latin typeface="Arial"/>
                <a:cs typeface="Arial"/>
              </a:rPr>
              <a:t>que </a:t>
            </a:r>
            <a:r>
              <a:rPr lang="es-ES" sz="1200" dirty="0" smtClean="0">
                <a:latin typeface="Arial"/>
                <a:cs typeface="Arial"/>
              </a:rPr>
              <a:t>120º si</a:t>
            </a:r>
            <a:r>
              <a:rPr lang="es-ES" sz="1200" spc="-1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la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corriente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de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secuencia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cero</a:t>
            </a:r>
            <a:r>
              <a:rPr lang="es-ES" sz="1200" spc="-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fuera</a:t>
            </a:r>
            <a:r>
              <a:rPr lang="es-ES" sz="1200" spc="-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mayor</a:t>
            </a:r>
            <a:r>
              <a:rPr lang="es-ES" sz="1200" spc="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que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la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de</a:t>
            </a:r>
            <a:r>
              <a:rPr lang="es-ES" sz="1200" spc="-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secuencia</a:t>
            </a:r>
            <a:r>
              <a:rPr lang="es-ES" sz="1200" spc="4" dirty="0" smtClean="0">
                <a:latin typeface="Arial"/>
                <a:cs typeface="Arial"/>
              </a:rPr>
              <a:t> </a:t>
            </a:r>
            <a:r>
              <a:rPr lang="es-ES" sz="1200" spc="-10" dirty="0" smtClean="0">
                <a:latin typeface="Arial"/>
                <a:cs typeface="Arial"/>
              </a:rPr>
              <a:t>negativa. </a:t>
            </a:r>
            <a:r>
              <a:rPr lang="es-ES" sz="1200" dirty="0" smtClean="0">
                <a:latin typeface="Arial"/>
                <a:cs typeface="Arial"/>
              </a:rPr>
              <a:t>Será</a:t>
            </a:r>
            <a:r>
              <a:rPr lang="es-ES" sz="1200" spc="-24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mayor</a:t>
            </a:r>
            <a:r>
              <a:rPr lang="es-ES" sz="1200" spc="-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que</a:t>
            </a:r>
            <a:r>
              <a:rPr lang="es-ES" sz="1200" spc="-3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120º</a:t>
            </a:r>
            <a:r>
              <a:rPr lang="es-ES" sz="1200" spc="-2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si</a:t>
            </a:r>
            <a:r>
              <a:rPr lang="es-ES" sz="1200" spc="-45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ocurre</a:t>
            </a:r>
            <a:r>
              <a:rPr lang="es-ES" sz="1200" spc="-10" dirty="0" smtClean="0"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lo</a:t>
            </a:r>
            <a:r>
              <a:rPr lang="es-ES" sz="1200" spc="-51" dirty="0" smtClean="0">
                <a:latin typeface="Arial"/>
                <a:cs typeface="Arial"/>
              </a:rPr>
              <a:t> </a:t>
            </a:r>
            <a:r>
              <a:rPr lang="es-ES" sz="1200" spc="-10" dirty="0" smtClean="0">
                <a:latin typeface="Arial"/>
                <a:cs typeface="Arial"/>
              </a:rPr>
              <a:t>contrario.</a:t>
            </a:r>
            <a:endParaRPr lang="es-ES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35</a:t>
            </a:fld>
            <a:endParaRPr lang="es-A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 marR="7618" algn="just">
              <a:spcBef>
                <a:spcPts val="96"/>
              </a:spcBef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tensiones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neutro,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VB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VC,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tornan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iguales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pues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están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tierra.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5077" algn="just">
              <a:spcBef>
                <a:spcPts val="1343"/>
              </a:spcBef>
            </a:pPr>
            <a:r>
              <a:rPr lang="es-AR" sz="1200" dirty="0" smtClean="0">
                <a:latin typeface="Arial"/>
                <a:cs typeface="Arial"/>
              </a:rPr>
              <a:t>Cabe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resaltar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eso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1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apenas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cortocircuito.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Cuanto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más </a:t>
            </a:r>
            <a:r>
              <a:rPr lang="es-AR" sz="1200" dirty="0" smtClean="0">
                <a:latin typeface="Arial"/>
                <a:cs typeface="Arial"/>
              </a:rPr>
              <a:t>alejado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esté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punto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registro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oscilográfico</a:t>
            </a:r>
            <a:r>
              <a:rPr lang="es-AR" sz="1200" dirty="0" smtClean="0">
                <a:latin typeface="Arial"/>
                <a:cs typeface="Arial"/>
              </a:rPr>
              <a:t>,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comienzan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aparecer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diferencias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potencial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variación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ángulos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36</a:t>
            </a:fld>
            <a:endParaRPr lang="es-A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 algn="just">
              <a:spcBef>
                <a:spcPts val="100"/>
              </a:spcBef>
            </a:pPr>
            <a:r>
              <a:rPr lang="es-AR" sz="1200" dirty="0" smtClean="0">
                <a:latin typeface="Arial"/>
                <a:cs typeface="Arial"/>
              </a:rPr>
              <a:t>Habrá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fases.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Considerando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rotación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-</a:t>
            </a:r>
            <a:r>
              <a:rPr lang="es-AR" sz="1200" spc="-24" dirty="0" smtClean="0">
                <a:latin typeface="Arial"/>
                <a:cs typeface="Arial"/>
              </a:rPr>
              <a:t>30º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+30º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</a:t>
            </a:r>
            <a:r>
              <a:rPr lang="es-AR" sz="1200" spc="-10" dirty="0" smtClean="0">
                <a:latin typeface="Arial"/>
                <a:cs typeface="Arial"/>
              </a:rPr>
              <a:t> tenemos:</a:t>
            </a:r>
          </a:p>
          <a:p>
            <a:pPr marL="12698" marR="0" indent="0" algn="just" defTabSz="914165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="1" dirty="0" smtClean="0">
                <a:latin typeface="Arial"/>
                <a:cs typeface="Arial"/>
              </a:rPr>
              <a:t>La</a:t>
            </a:r>
            <a:r>
              <a:rPr lang="es-AR" sz="1200" b="1" spc="15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Tensión</a:t>
            </a:r>
            <a:r>
              <a:rPr lang="es-AR" sz="1200" b="1" spc="141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fase-</a:t>
            </a:r>
            <a:r>
              <a:rPr lang="es-AR" sz="1200" b="1" dirty="0" smtClean="0">
                <a:latin typeface="Arial"/>
                <a:cs typeface="Arial"/>
              </a:rPr>
              <a:t>neutro</a:t>
            </a:r>
            <a:r>
              <a:rPr lang="es-AR" sz="1200" b="1" spc="1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es</a:t>
            </a:r>
            <a:r>
              <a:rPr lang="es-AR" sz="1200" b="1" spc="1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igual</a:t>
            </a:r>
            <a:r>
              <a:rPr lang="es-AR" sz="1200" b="1" spc="15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a</a:t>
            </a:r>
            <a:r>
              <a:rPr lang="es-AR" sz="1200" b="1" spc="151" dirty="0" smtClean="0">
                <a:latin typeface="Arial"/>
                <a:cs typeface="Arial"/>
              </a:rPr>
              <a:t> </a:t>
            </a:r>
            <a:r>
              <a:rPr lang="es-AR" sz="1200" b="1" spc="-20" dirty="0" smtClean="0">
                <a:latin typeface="Arial"/>
                <a:cs typeface="Arial"/>
              </a:rPr>
              <a:t>cero </a:t>
            </a: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22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las</a:t>
            </a:r>
            <a:r>
              <a:rPr lang="es-AR" sz="1200" b="1" spc="216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fases</a:t>
            </a:r>
            <a:r>
              <a:rPr lang="es-AR" sz="1200" b="1" spc="228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21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corto</a:t>
            </a:r>
            <a:r>
              <a:rPr lang="es-AR" sz="1200" b="1" spc="21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circuito</a:t>
            </a:r>
            <a:r>
              <a:rPr lang="es-AR" sz="1200" b="1" spc="22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(B</a:t>
            </a:r>
            <a:r>
              <a:rPr lang="es-AR" sz="1200" b="1" spc="228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y</a:t>
            </a:r>
            <a:r>
              <a:rPr lang="es-AR" sz="1200" b="1" spc="220" dirty="0" smtClean="0">
                <a:latin typeface="Arial"/>
                <a:cs typeface="Arial"/>
              </a:rPr>
              <a:t> </a:t>
            </a:r>
            <a:r>
              <a:rPr lang="es-AR" sz="1200" b="1" spc="-24" dirty="0" smtClean="0">
                <a:latin typeface="Arial"/>
                <a:cs typeface="Arial"/>
              </a:rPr>
              <a:t>C). </a:t>
            </a:r>
            <a:r>
              <a:rPr lang="es-AR" sz="1200" b="1" dirty="0" smtClean="0">
                <a:latin typeface="Arial"/>
                <a:cs typeface="Arial"/>
              </a:rPr>
              <a:t>Hay</a:t>
            </a:r>
            <a:r>
              <a:rPr lang="es-AR" sz="1200" b="1" spc="-4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desfasamiento</a:t>
            </a:r>
            <a:r>
              <a:rPr lang="es-AR" sz="1200" b="1" spc="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entre</a:t>
            </a:r>
            <a:r>
              <a:rPr lang="es-AR" sz="1200" b="1" spc="-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IB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</a:t>
            </a:r>
            <a:r>
              <a:rPr lang="es-AR" sz="1200" b="1" spc="-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IC</a:t>
            </a:r>
            <a:r>
              <a:rPr lang="es-AR" sz="1200" b="1" spc="-10" dirty="0" smtClean="0">
                <a:latin typeface="Arial"/>
                <a:cs typeface="Arial"/>
              </a:rPr>
              <a:t> (menor </a:t>
            </a:r>
            <a:r>
              <a:rPr lang="es-AR" sz="1200" b="1" dirty="0" smtClean="0">
                <a:latin typeface="Arial"/>
                <a:cs typeface="Arial"/>
              </a:rPr>
              <a:t>que</a:t>
            </a:r>
            <a:r>
              <a:rPr lang="es-AR" sz="1200" b="1" spc="-3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180º</a:t>
            </a:r>
            <a:r>
              <a:rPr lang="es-AR" sz="1200" b="1" spc="-5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y</a:t>
            </a:r>
            <a:r>
              <a:rPr lang="es-AR" sz="1200" b="1" spc="-3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mayor</a:t>
            </a:r>
            <a:r>
              <a:rPr lang="es-AR" sz="1200" b="1" spc="1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que</a:t>
            </a:r>
            <a:r>
              <a:rPr lang="es-AR" sz="1200" b="1" spc="-31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120º).</a:t>
            </a:r>
            <a:endParaRPr lang="es-AR" sz="1200" dirty="0" smtClean="0">
              <a:latin typeface="Arial"/>
              <a:cs typeface="Arial"/>
            </a:endParaRPr>
          </a:p>
          <a:p>
            <a:pPr marL="12698" algn="just">
              <a:spcBef>
                <a:spcPts val="100"/>
              </a:spcBef>
            </a:pP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37</a:t>
            </a:fld>
            <a:endParaRPr lang="es-A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 marR="5077" algn="just">
              <a:spcBef>
                <a:spcPts val="96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ahora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spc="-10" dirty="0" smtClean="0">
                <a:latin typeface="Arial"/>
                <a:cs typeface="Arial"/>
              </a:rPr>
              <a:t>medición.</a:t>
            </a:r>
            <a:endParaRPr lang="es-AR" sz="1200" dirty="0" smtClean="0">
              <a:latin typeface="Arial"/>
              <a:cs typeface="Arial"/>
            </a:endParaRPr>
          </a:p>
          <a:p>
            <a:pPr marR="5077" algn="just">
              <a:spcBef>
                <a:spcPts val="1343"/>
              </a:spcBef>
              <a:tabLst>
                <a:tab pos="0" algn="l"/>
                <a:tab pos="1158576" algn="l"/>
                <a:tab pos="1464885" algn="l"/>
                <a:tab pos="2213990" algn="l"/>
                <a:tab pos="3028168" algn="l"/>
                <a:tab pos="3586823" algn="l"/>
                <a:tab pos="3948679" algn="l"/>
                <a:tab pos="5196131" algn="l"/>
                <a:tab pos="5592905" algn="l"/>
                <a:tab pos="6565792" algn="l"/>
              </a:tabLst>
            </a:pPr>
            <a:r>
              <a:rPr lang="es-AR" sz="1200" spc="-10" dirty="0" smtClean="0">
                <a:latin typeface="Arial"/>
                <a:cs typeface="Arial"/>
              </a:rPr>
              <a:t>Están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con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el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mismo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módulo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0" dirty="0" smtClean="0">
                <a:latin typeface="Arial"/>
                <a:cs typeface="Arial"/>
              </a:rPr>
              <a:t>pero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ya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desfasados.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En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cualquier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instante, IA+IB+IC=3.IO.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38</a:t>
            </a:fld>
            <a:endParaRPr lang="es-A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 marR="5077" algn="just">
              <a:lnSpc>
                <a:spcPts val="1998"/>
              </a:lnSpc>
              <a:spcBef>
                <a:spcPts val="464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trata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bifásico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muy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próximo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punto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medición,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2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7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220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dirty="0" smtClean="0">
                <a:latin typeface="Arial"/>
                <a:cs typeface="Arial"/>
              </a:rPr>
              <a:t>.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práctica</a:t>
            </a:r>
            <a:r>
              <a:rPr lang="es-AR" sz="1200" spc="27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29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influencia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dc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A.</a:t>
            </a:r>
            <a:r>
              <a:rPr lang="es-AR" sz="1200" spc="2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verifica</a:t>
            </a:r>
            <a:r>
              <a:rPr lang="es-AR" sz="1200" spc="23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también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28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ángulo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está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torno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120º.</a:t>
            </a:r>
            <a:endParaRPr lang="es-AR" sz="1200" dirty="0" smtClean="0">
              <a:latin typeface="Arial"/>
              <a:cs typeface="Arial"/>
            </a:endParaRPr>
          </a:p>
          <a:p>
            <a:pPr marL="12698" marR="5077" algn="just">
              <a:lnSpc>
                <a:spcPts val="1998"/>
              </a:lnSpc>
              <a:spcBef>
                <a:spcPts val="1330"/>
              </a:spcBef>
            </a:pPr>
            <a:r>
              <a:rPr lang="es-AR" sz="1200" dirty="0" smtClean="0">
                <a:latin typeface="Arial"/>
                <a:cs typeface="Arial"/>
              </a:rPr>
              <a:t>Este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oscilograma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registrador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incorporado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relé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protección.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Se </a:t>
            </a:r>
            <a:r>
              <a:rPr lang="es-AR" sz="1200" dirty="0" smtClean="0">
                <a:latin typeface="Arial"/>
                <a:cs typeface="Arial"/>
              </a:rPr>
              <a:t>observa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atenuación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transitorios.</a:t>
            </a: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39</a:t>
            </a:fld>
            <a:endParaRPr lang="es-A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Vamos</a:t>
            </a:r>
            <a:r>
              <a:rPr lang="es-AR" sz="1200" spc="37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suponer</a:t>
            </a:r>
            <a:r>
              <a:rPr lang="es-AR" sz="1200" spc="3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38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37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abierta</a:t>
            </a:r>
            <a:r>
              <a:rPr lang="es-AR" sz="1200" spc="38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3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disyuntor</a:t>
            </a:r>
            <a:r>
              <a:rPr lang="es-AR" sz="1200" spc="38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transmisión,</a:t>
            </a:r>
            <a:r>
              <a:rPr lang="es-AR" sz="1200" spc="-6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conforme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diagrama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siguiente:</a:t>
            </a:r>
          </a:p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spc="-10" dirty="0" smtClean="0">
              <a:latin typeface="Arial"/>
              <a:cs typeface="Arial"/>
            </a:endParaRPr>
          </a:p>
          <a:p>
            <a:pPr marL="2820576" marR="75545" algn="just">
              <a:spcBef>
                <a:spcPts val="4"/>
              </a:spcBef>
            </a:pPr>
            <a:r>
              <a:rPr lang="es-ES" dirty="0" smtClean="0">
                <a:latin typeface="Arial"/>
                <a:cs typeface="Arial"/>
              </a:rPr>
              <a:t>A</a:t>
            </a:r>
            <a:r>
              <a:rPr lang="es-ES" spc="6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menor</a:t>
            </a:r>
            <a:r>
              <a:rPr lang="es-ES" spc="14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corriente</a:t>
            </a:r>
            <a:r>
              <a:rPr lang="es-ES" spc="14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capacitiva,</a:t>
            </a:r>
            <a:r>
              <a:rPr lang="es-ES" spc="15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habrá</a:t>
            </a:r>
            <a:r>
              <a:rPr lang="es-ES" spc="141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interrupción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47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</a:t>
            </a:r>
            <a:r>
              <a:rPr lang="es-ES" spc="48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corriente</a:t>
            </a:r>
            <a:r>
              <a:rPr lang="es-ES" spc="49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48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carga</a:t>
            </a:r>
            <a:r>
              <a:rPr lang="es-ES" spc="47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a</a:t>
            </a:r>
            <a:r>
              <a:rPr lang="es-ES" spc="49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través</a:t>
            </a:r>
            <a:r>
              <a:rPr lang="es-ES" spc="48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47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</a:t>
            </a:r>
            <a:r>
              <a:rPr lang="es-ES" spc="481" dirty="0" smtClean="0">
                <a:latin typeface="Arial"/>
                <a:cs typeface="Arial"/>
              </a:rPr>
              <a:t> </a:t>
            </a:r>
            <a:r>
              <a:rPr lang="es-ES" spc="-20" dirty="0" smtClean="0">
                <a:latin typeface="Arial"/>
                <a:cs typeface="Arial"/>
              </a:rPr>
              <a:t>fase </a:t>
            </a:r>
            <a:r>
              <a:rPr lang="es-ES" spc="-10" dirty="0" smtClean="0">
                <a:latin typeface="Arial"/>
                <a:cs typeface="Arial"/>
              </a:rPr>
              <a:t>abierta.</a:t>
            </a:r>
            <a:endParaRPr lang="es-ES" dirty="0" smtClean="0">
              <a:latin typeface="Arial"/>
              <a:cs typeface="Arial"/>
            </a:endParaRPr>
          </a:p>
          <a:p>
            <a:pPr marL="2820576" marR="73642" algn="just">
              <a:spcBef>
                <a:spcPts val="1343"/>
              </a:spcBef>
            </a:pPr>
            <a:r>
              <a:rPr lang="es-ES" dirty="0" smtClean="0">
                <a:latin typeface="Arial"/>
                <a:cs typeface="Arial"/>
              </a:rPr>
              <a:t>En</a:t>
            </a:r>
            <a:r>
              <a:rPr lang="es-ES" spc="16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términos</a:t>
            </a:r>
            <a:r>
              <a:rPr lang="es-ES" spc="17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17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componentes</a:t>
            </a:r>
            <a:r>
              <a:rPr lang="es-ES" spc="17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simétricos,</a:t>
            </a:r>
            <a:r>
              <a:rPr lang="es-ES" spc="175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donde </a:t>
            </a:r>
            <a:r>
              <a:rPr lang="es-ES" dirty="0" smtClean="0">
                <a:latin typeface="Arial"/>
                <a:cs typeface="Arial"/>
              </a:rPr>
              <a:t>se</a:t>
            </a:r>
            <a:r>
              <a:rPr lang="es-ES" spc="90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separa</a:t>
            </a:r>
            <a:r>
              <a:rPr lang="es-ES" spc="86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el</a:t>
            </a:r>
            <a:r>
              <a:rPr lang="es-ES" spc="90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sistema</a:t>
            </a:r>
            <a:r>
              <a:rPr lang="es-ES" spc="96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desequilibrado</a:t>
            </a:r>
            <a:r>
              <a:rPr lang="es-ES" spc="90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en</a:t>
            </a:r>
            <a:r>
              <a:rPr lang="es-ES" spc="106" dirty="0" smtClean="0">
                <a:latin typeface="Arial"/>
                <a:cs typeface="Arial"/>
              </a:rPr>
              <a:t>  </a:t>
            </a:r>
            <a:r>
              <a:rPr lang="es-ES" spc="-20" dirty="0" smtClean="0">
                <a:latin typeface="Arial"/>
                <a:cs typeface="Arial"/>
              </a:rPr>
              <a:t>tres </a:t>
            </a:r>
            <a:r>
              <a:rPr lang="es-ES" dirty="0" smtClean="0">
                <a:latin typeface="Arial"/>
                <a:cs typeface="Arial"/>
              </a:rPr>
              <a:t>sistemas</a:t>
            </a:r>
            <a:r>
              <a:rPr lang="es-ES" spc="-20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equilibrados,</a:t>
            </a:r>
            <a:r>
              <a:rPr lang="es-ES" spc="-2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cada</a:t>
            </a:r>
            <a:r>
              <a:rPr lang="es-ES" spc="-2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uno</a:t>
            </a:r>
            <a:r>
              <a:rPr lang="es-ES" spc="-3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-3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ellos</a:t>
            </a:r>
            <a:r>
              <a:rPr lang="es-ES" spc="-2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con</a:t>
            </a:r>
            <a:r>
              <a:rPr lang="es-ES" spc="-24" dirty="0" smtClean="0">
                <a:latin typeface="Arial"/>
                <a:cs typeface="Arial"/>
              </a:rPr>
              <a:t> una </a:t>
            </a:r>
            <a:r>
              <a:rPr lang="es-ES" dirty="0" smtClean="0">
                <a:latin typeface="Arial"/>
                <a:cs typeface="Arial"/>
              </a:rPr>
              <a:t>característica</a:t>
            </a:r>
            <a:r>
              <a:rPr lang="es-ES" spc="289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especifica</a:t>
            </a:r>
            <a:r>
              <a:rPr lang="es-ES" spc="295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(secuencia</a:t>
            </a:r>
            <a:r>
              <a:rPr lang="es-ES" spc="295" dirty="0" smtClean="0">
                <a:latin typeface="Arial"/>
                <a:cs typeface="Arial"/>
              </a:rPr>
              <a:t>  </a:t>
            </a:r>
            <a:r>
              <a:rPr lang="es-ES" spc="-10" dirty="0" smtClean="0">
                <a:latin typeface="Arial"/>
                <a:cs typeface="Arial"/>
              </a:rPr>
              <a:t>positiva, </a:t>
            </a:r>
            <a:r>
              <a:rPr lang="es-ES" dirty="0" smtClean="0">
                <a:latin typeface="Arial"/>
                <a:cs typeface="Arial"/>
              </a:rPr>
              <a:t>negativa</a:t>
            </a:r>
            <a:r>
              <a:rPr lang="es-ES" spc="471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y</a:t>
            </a:r>
            <a:r>
              <a:rPr lang="es-ES" spc="471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cero),</a:t>
            </a:r>
            <a:r>
              <a:rPr lang="es-ES" spc="471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se</a:t>
            </a:r>
            <a:r>
              <a:rPr lang="es-ES" spc="475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tiene</a:t>
            </a:r>
            <a:r>
              <a:rPr lang="es-ES" spc="475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la</a:t>
            </a:r>
            <a:r>
              <a:rPr lang="es-ES" spc="471" dirty="0" smtClean="0">
                <a:latin typeface="Arial"/>
                <a:cs typeface="Arial"/>
              </a:rPr>
              <a:t>  </a:t>
            </a:r>
            <a:r>
              <a:rPr lang="es-ES" spc="-10" dirty="0" smtClean="0">
                <a:latin typeface="Arial"/>
                <a:cs typeface="Arial"/>
              </a:rPr>
              <a:t>siguiente representación:</a:t>
            </a:r>
            <a:endParaRPr lang="es-ES" dirty="0" smtClean="0">
              <a:latin typeface="Arial"/>
              <a:cs typeface="Arial"/>
            </a:endParaRPr>
          </a:p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40</a:t>
            </a:fld>
            <a:endParaRPr lang="es-A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Aparecerán</a:t>
            </a:r>
            <a:r>
              <a:rPr lang="es-AR" sz="1200" spc="-6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positiva,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acuerdo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configuración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sistema.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valores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estas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dependen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flujo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positiva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había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sistema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antes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ocurrencia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apertura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41</a:t>
            </a:fld>
            <a:endParaRPr lang="es-A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oscilograma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siguiente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fue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simulado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caso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abierta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disyuntor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8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línea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radial,</a:t>
            </a:r>
            <a:r>
              <a:rPr lang="es-AR" sz="1200" spc="8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todas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cargas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conectadas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7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triángulo</a:t>
            </a:r>
            <a:r>
              <a:rPr lang="es-AR" sz="1200" spc="8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8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7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alta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tensión, </a:t>
            </a:r>
            <a:r>
              <a:rPr lang="es-AR" sz="1200" dirty="0" smtClean="0">
                <a:latin typeface="Arial"/>
                <a:cs typeface="Arial"/>
              </a:rPr>
              <a:t>conforme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figura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siguiente:</a:t>
            </a:r>
            <a:endParaRPr lang="es-AR" sz="1200" dirty="0" smtClean="0">
              <a:latin typeface="Arial"/>
              <a:cs typeface="Arial"/>
            </a:endParaRPr>
          </a:p>
          <a:p>
            <a:endParaRPr lang="es-ES" dirty="0" smtClean="0"/>
          </a:p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-6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estas</a:t>
            </a:r>
            <a:r>
              <a:rPr lang="es-AR" sz="1200" b="1" spc="-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condiciones,</a:t>
            </a:r>
            <a:r>
              <a:rPr lang="es-AR" sz="1200" b="1" spc="-14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no</a:t>
            </a:r>
            <a:r>
              <a:rPr lang="es-AR" sz="1200" b="1" spc="-5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habrá</a:t>
            </a:r>
            <a:r>
              <a:rPr lang="es-AR" sz="1200" b="1" spc="-4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corriente</a:t>
            </a:r>
            <a:r>
              <a:rPr lang="es-AR" sz="1200" b="1" spc="-3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de</a:t>
            </a:r>
            <a:r>
              <a:rPr lang="es-AR" sz="1200" b="1" spc="-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secuencia</a:t>
            </a:r>
            <a:r>
              <a:rPr lang="es-AR" sz="1200" b="1" spc="-4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cero.</a:t>
            </a:r>
            <a:r>
              <a:rPr lang="es-AR" sz="1200" b="1" spc="-41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Solamente </a:t>
            </a:r>
            <a:r>
              <a:rPr lang="es-AR" sz="1200" b="1" dirty="0" smtClean="0">
                <a:latin typeface="Arial"/>
                <a:cs typeface="Arial"/>
              </a:rPr>
              <a:t>habrá</a:t>
            </a:r>
            <a:r>
              <a:rPr lang="es-AR" sz="1200" b="1" spc="-51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de</a:t>
            </a:r>
            <a:r>
              <a:rPr lang="es-AR" sz="1200" b="1" spc="-5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secuencia</a:t>
            </a:r>
            <a:r>
              <a:rPr lang="es-AR" sz="1200" b="1" spc="-45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negativa.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42</a:t>
            </a:fld>
            <a:endParaRPr lang="es-A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casos</a:t>
            </a:r>
            <a:r>
              <a:rPr lang="es-AR" sz="1200" spc="9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prácticos</a:t>
            </a:r>
            <a:r>
              <a:rPr lang="es-AR" sz="1200" spc="9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sistemas</a:t>
            </a:r>
            <a:r>
              <a:rPr lang="es-AR" sz="1200" spc="9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alta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tensión,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siempre</a:t>
            </a:r>
            <a:r>
              <a:rPr lang="es-AR" sz="1200" spc="86" dirty="0" smtClean="0">
                <a:latin typeface="Arial"/>
                <a:cs typeface="Arial"/>
              </a:rPr>
              <a:t>  </a:t>
            </a:r>
            <a:r>
              <a:rPr lang="es-AR" sz="1200" spc="-10" dirty="0" smtClean="0">
                <a:latin typeface="Arial"/>
                <a:cs typeface="Arial"/>
              </a:rPr>
              <a:t>habrá </a:t>
            </a:r>
            <a:r>
              <a:rPr lang="es-AR" sz="1200" dirty="0" smtClean="0">
                <a:latin typeface="Arial"/>
                <a:cs typeface="Arial"/>
              </a:rPr>
              <a:t>fuentes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6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cero,</a:t>
            </a:r>
            <a:r>
              <a:rPr lang="es-AR" sz="1200" spc="6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modo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60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abierta</a:t>
            </a:r>
            <a:r>
              <a:rPr lang="es-AR" sz="1200" spc="609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estará </a:t>
            </a:r>
            <a:r>
              <a:rPr lang="es-AR" sz="1200" dirty="0" smtClean="0">
                <a:latin typeface="Arial"/>
                <a:cs typeface="Arial"/>
              </a:rPr>
              <a:t>asociada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7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apariciones</a:t>
            </a:r>
            <a:r>
              <a:rPr lang="es-AR" sz="1200" spc="2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7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28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306" dirty="0" smtClean="0">
                <a:latin typeface="Arial"/>
                <a:cs typeface="Arial"/>
              </a:rPr>
              <a:t> </a:t>
            </a:r>
            <a:r>
              <a:rPr lang="es-AR" sz="1200" spc="-51" dirty="0" smtClean="0">
                <a:latin typeface="Arial"/>
                <a:cs typeface="Arial"/>
              </a:rPr>
              <a:t>y </a:t>
            </a:r>
            <a:r>
              <a:rPr lang="es-AR" sz="1200" spc="-10" dirty="0" smtClean="0">
                <a:latin typeface="Arial"/>
                <a:cs typeface="Arial"/>
              </a:rPr>
              <a:t>cero.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43</a:t>
            </a:fld>
            <a:endParaRPr lang="es-A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698" marR="5077" algn="just">
              <a:lnSpc>
                <a:spcPct val="80000"/>
              </a:lnSpc>
              <a:spcBef>
                <a:spcPts val="481"/>
              </a:spcBef>
            </a:pP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característica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típica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oscilación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tres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-10" dirty="0" smtClean="0">
                <a:latin typeface="Arial"/>
                <a:cs typeface="Arial"/>
              </a:rPr>
              <a:t> varían </a:t>
            </a:r>
            <a:r>
              <a:rPr lang="es-AR" sz="1200" dirty="0" smtClean="0">
                <a:latin typeface="Arial"/>
                <a:cs typeface="Arial"/>
              </a:rPr>
              <a:t>simultáneamente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siguiendo una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envolvente.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Esto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 observado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mayor </a:t>
            </a:r>
            <a:r>
              <a:rPr lang="es-AR" sz="1200" dirty="0" smtClean="0">
                <a:latin typeface="Arial"/>
                <a:cs typeface="Arial"/>
              </a:rPr>
              <a:t>claridad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oscilograma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siguiente.</a:t>
            </a: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44</a:t>
            </a:fld>
            <a:endParaRPr lang="es-A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49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92589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spc="-10" dirty="0" smtClean="0">
                <a:latin typeface="Arial"/>
                <a:cs typeface="Arial"/>
              </a:rPr>
              <a:t>Todos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conocemos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peligros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de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un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TC </a:t>
            </a:r>
            <a:r>
              <a:rPr lang="es-AR" sz="1200" spc="-10" dirty="0" smtClean="0">
                <a:latin typeface="Arial"/>
                <a:cs typeface="Arial"/>
              </a:rPr>
              <a:t>abierto.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Se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10" dirty="0" smtClean="0">
                <a:latin typeface="Arial"/>
                <a:cs typeface="Arial"/>
              </a:rPr>
              <a:t>verifica</a:t>
            </a:r>
            <a:r>
              <a:rPr lang="es-AR" sz="1200" dirty="0" smtClean="0">
                <a:latin typeface="Arial"/>
                <a:cs typeface="Arial"/>
              </a:rPr>
              <a:t>	</a:t>
            </a:r>
            <a:r>
              <a:rPr lang="es-AR" sz="1200" spc="-24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saturación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núcleo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tensión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elevada 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secundario </a:t>
            </a:r>
            <a:r>
              <a:rPr lang="es-AR" sz="1200" spc="-10" dirty="0" smtClean="0">
                <a:latin typeface="Arial"/>
                <a:cs typeface="Arial"/>
              </a:rPr>
              <a:t>abierto.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50</a:t>
            </a:fld>
            <a:endParaRPr lang="es-A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55507" indent="-342812">
              <a:lnSpc>
                <a:spcPts val="1594"/>
              </a:lnSpc>
              <a:spcBef>
                <a:spcPts val="106"/>
              </a:spcBef>
              <a:buFont typeface="Wingdings"/>
              <a:buChar char=""/>
              <a:tabLst>
                <a:tab pos="354874" algn="l"/>
                <a:tab pos="355507" algn="l"/>
              </a:tabLst>
            </a:pP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4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cortocircuito</a:t>
            </a:r>
            <a:r>
              <a:rPr lang="es-AR" spc="4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fue</a:t>
            </a:r>
            <a:r>
              <a:rPr lang="es-AR" spc="4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bifásico</a:t>
            </a:r>
            <a:r>
              <a:rPr lang="es-AR" spc="44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(Fases</a:t>
            </a:r>
            <a:r>
              <a:rPr lang="es-AR" spc="434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A-</a:t>
            </a:r>
            <a:r>
              <a:rPr lang="es-AR" dirty="0" smtClean="0">
                <a:latin typeface="Arial"/>
                <a:cs typeface="Arial"/>
              </a:rPr>
              <a:t>C),</a:t>
            </a:r>
            <a:r>
              <a:rPr lang="es-AR" spc="426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avanzando</a:t>
            </a:r>
            <a:endParaRPr lang="es-AR" dirty="0" smtClean="0">
              <a:latin typeface="Arial"/>
              <a:cs typeface="Arial"/>
            </a:endParaRPr>
          </a:p>
          <a:p>
            <a:pPr marL="355507" algn="just">
              <a:lnSpc>
                <a:spcPts val="1594"/>
              </a:lnSpc>
            </a:pPr>
            <a:r>
              <a:rPr lang="es-AR" dirty="0" smtClean="0">
                <a:latin typeface="Arial"/>
                <a:cs typeface="Arial"/>
              </a:rPr>
              <a:t>para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trifásico</a:t>
            </a:r>
            <a:r>
              <a:rPr lang="es-AR" spc="-59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después</a:t>
            </a:r>
            <a:r>
              <a:rPr lang="es-AR" spc="-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2.5</a:t>
            </a:r>
            <a:r>
              <a:rPr lang="es-AR" spc="-31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ciclos.</a:t>
            </a:r>
            <a:endParaRPr lang="es-AR" dirty="0" smtClean="0">
              <a:latin typeface="Arial"/>
              <a:cs typeface="Arial"/>
            </a:endParaRPr>
          </a:p>
          <a:p>
            <a:pPr marL="355507" marR="5077" indent="-342812">
              <a:lnSpc>
                <a:spcPts val="1509"/>
              </a:lnSpc>
              <a:spcBef>
                <a:spcPts val="1200"/>
              </a:spcBef>
              <a:buFont typeface="Wingdings"/>
              <a:buChar char=""/>
              <a:tabLst>
                <a:tab pos="354874" algn="l"/>
                <a:tab pos="355507" algn="l"/>
              </a:tabLst>
            </a:pPr>
            <a:r>
              <a:rPr lang="es-AR" dirty="0" err="1" smtClean="0">
                <a:latin typeface="Arial"/>
                <a:cs typeface="Arial"/>
              </a:rPr>
              <a:t>Hubove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dirty="0" err="1" smtClean="0">
                <a:latin typeface="Arial"/>
                <a:cs typeface="Arial"/>
              </a:rPr>
              <a:t>trip</a:t>
            </a:r>
            <a:r>
              <a:rPr lang="es-AR" spc="9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instantáneo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9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69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protección</a:t>
            </a:r>
            <a:r>
              <a:rPr lang="es-AR" spc="96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75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alimentador (7SJ62)</a:t>
            </a:r>
            <a:endParaRPr lang="es-AR" dirty="0" smtClean="0">
              <a:latin typeface="Arial"/>
              <a:cs typeface="Arial"/>
            </a:endParaRPr>
          </a:p>
          <a:p>
            <a:pPr marL="355507" indent="-342812">
              <a:spcBef>
                <a:spcPts val="986"/>
              </a:spcBef>
              <a:buFont typeface="Wingdings"/>
              <a:buChar char=""/>
              <a:tabLst>
                <a:tab pos="354874" algn="l"/>
                <a:tab pos="355507" algn="l"/>
              </a:tabLst>
            </a:pP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tiempo</a:t>
            </a:r>
            <a:r>
              <a:rPr lang="es-AR" spc="-3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apertura</a:t>
            </a:r>
            <a:r>
              <a:rPr lang="es-AR" spc="-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disyuntor</a:t>
            </a:r>
            <a:r>
              <a:rPr lang="es-AR" spc="-4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cerca</a:t>
            </a:r>
            <a:r>
              <a:rPr lang="es-AR" spc="-4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3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3.5</a:t>
            </a:r>
            <a:r>
              <a:rPr lang="es-AR" spc="-41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ciclos</a:t>
            </a:r>
            <a:endParaRPr lang="es-AR" dirty="0" smtClean="0">
              <a:latin typeface="Arial"/>
              <a:cs typeface="Arial"/>
            </a:endParaRPr>
          </a:p>
          <a:p>
            <a:pPr marL="355507" marR="6982" indent="-342812">
              <a:lnSpc>
                <a:spcPts val="1509"/>
              </a:lnSpc>
              <a:spcBef>
                <a:spcPts val="1200"/>
              </a:spcBef>
              <a:buFont typeface="Wingdings"/>
              <a:buChar char=""/>
              <a:tabLst>
                <a:tab pos="354874" algn="l"/>
                <a:tab pos="355507" algn="l"/>
                <a:tab pos="800528" algn="l"/>
                <a:tab pos="1926092" algn="l"/>
                <a:tab pos="2802801" algn="l"/>
                <a:tab pos="3128471" algn="l"/>
                <a:tab pos="3721409" algn="l"/>
                <a:tab pos="4047715" algn="l"/>
              </a:tabLst>
            </a:pPr>
            <a:r>
              <a:rPr lang="es-AR" spc="-24" dirty="0" smtClean="0">
                <a:latin typeface="Arial"/>
                <a:cs typeface="Arial"/>
              </a:rPr>
              <a:t>Hay</a:t>
            </a:r>
            <a:r>
              <a:rPr lang="es-AR" dirty="0" smtClean="0">
                <a:latin typeface="Arial"/>
                <a:cs typeface="Arial"/>
              </a:rPr>
              <a:t>	</a:t>
            </a:r>
            <a:r>
              <a:rPr lang="es-AR" spc="-10" dirty="0" smtClean="0">
                <a:latin typeface="Arial"/>
                <a:cs typeface="Arial"/>
              </a:rPr>
              <a:t>desequilibrio</a:t>
            </a:r>
            <a:r>
              <a:rPr lang="es-AR" dirty="0" smtClean="0">
                <a:latin typeface="Arial"/>
                <a:cs typeface="Arial"/>
              </a:rPr>
              <a:t>	</a:t>
            </a:r>
            <a:r>
              <a:rPr lang="es-AR" spc="-10" dirty="0" smtClean="0">
                <a:latin typeface="Arial"/>
                <a:cs typeface="Arial"/>
              </a:rPr>
              <a:t>(corriente</a:t>
            </a:r>
            <a:r>
              <a:rPr lang="es-AR" dirty="0" smtClean="0">
                <a:latin typeface="Arial"/>
                <a:cs typeface="Arial"/>
              </a:rPr>
              <a:t>	</a:t>
            </a:r>
            <a:r>
              <a:rPr lang="es-AR" spc="-24" dirty="0" smtClean="0">
                <a:latin typeface="Arial"/>
                <a:cs typeface="Arial"/>
              </a:rPr>
              <a:t>de</a:t>
            </a:r>
            <a:r>
              <a:rPr lang="es-AR" dirty="0" smtClean="0">
                <a:latin typeface="Arial"/>
                <a:cs typeface="Arial"/>
              </a:rPr>
              <a:t>	</a:t>
            </a:r>
            <a:r>
              <a:rPr lang="es-AR" spc="-10" dirty="0" smtClean="0">
                <a:latin typeface="Arial"/>
                <a:cs typeface="Arial"/>
              </a:rPr>
              <a:t>tierra)</a:t>
            </a:r>
            <a:r>
              <a:rPr lang="es-AR" dirty="0" smtClean="0">
                <a:latin typeface="Arial"/>
                <a:cs typeface="Arial"/>
              </a:rPr>
              <a:t>	</a:t>
            </a:r>
            <a:r>
              <a:rPr lang="es-AR" spc="-24" dirty="0" smtClean="0">
                <a:latin typeface="Arial"/>
                <a:cs typeface="Arial"/>
              </a:rPr>
              <a:t>en</a:t>
            </a:r>
            <a:r>
              <a:rPr lang="es-AR" dirty="0" smtClean="0">
                <a:latin typeface="Arial"/>
                <a:cs typeface="Arial"/>
              </a:rPr>
              <a:t>	</a:t>
            </a:r>
            <a:r>
              <a:rPr lang="es-AR" spc="-10" dirty="0" smtClean="0">
                <a:latin typeface="Arial"/>
                <a:cs typeface="Arial"/>
              </a:rPr>
              <a:t>condición </a:t>
            </a:r>
            <a:r>
              <a:rPr lang="es-AR" dirty="0" smtClean="0">
                <a:latin typeface="Arial"/>
                <a:cs typeface="Arial"/>
              </a:rPr>
              <a:t>normal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carga</a:t>
            </a:r>
            <a:r>
              <a:rPr lang="es-AR" spc="-4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(condición</a:t>
            </a:r>
            <a:r>
              <a:rPr lang="es-AR" spc="-59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pre-falla)</a:t>
            </a:r>
            <a:endParaRPr lang="es-AR" dirty="0" smtClean="0">
              <a:latin typeface="Arial"/>
              <a:cs typeface="Arial"/>
            </a:endParaRPr>
          </a:p>
          <a:p>
            <a:pPr marL="355507" marR="5077" algn="just">
              <a:lnSpc>
                <a:spcPts val="1509"/>
              </a:lnSpc>
              <a:spcBef>
                <a:spcPts val="1179"/>
              </a:spcBef>
            </a:pPr>
            <a:r>
              <a:rPr lang="es-AR" dirty="0" smtClean="0">
                <a:latin typeface="Arial"/>
                <a:cs typeface="Arial"/>
              </a:rPr>
              <a:t>Para</a:t>
            </a:r>
            <a:r>
              <a:rPr lang="es-AR" spc="13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mayores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detalles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</a:t>
            </a:r>
            <a:r>
              <a:rPr lang="es-AR" spc="15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cuanto</a:t>
            </a:r>
            <a:r>
              <a:rPr lang="es-AR" spc="15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15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las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condiciones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spc="-24" dirty="0" smtClean="0">
                <a:latin typeface="Arial"/>
                <a:cs typeface="Arial"/>
              </a:rPr>
              <a:t>de </a:t>
            </a:r>
            <a:r>
              <a:rPr lang="es-AR" spc="-10" dirty="0" smtClean="0">
                <a:latin typeface="Arial"/>
                <a:cs typeface="Arial"/>
              </a:rPr>
              <a:t>pre-</a:t>
            </a:r>
            <a:r>
              <a:rPr lang="es-AR" dirty="0" smtClean="0">
                <a:latin typeface="Arial"/>
                <a:cs typeface="Arial"/>
              </a:rPr>
              <a:t>falla</a:t>
            </a:r>
            <a:r>
              <a:rPr lang="es-AR" spc="155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151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55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cortocircuito,</a:t>
            </a:r>
            <a:r>
              <a:rPr lang="es-AR" spc="161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se</a:t>
            </a:r>
            <a:r>
              <a:rPr lang="es-AR" spc="151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utiliza</a:t>
            </a:r>
            <a:r>
              <a:rPr lang="es-AR" spc="161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151" dirty="0" smtClean="0">
                <a:latin typeface="Arial"/>
                <a:cs typeface="Arial"/>
              </a:rPr>
              <a:t>  </a:t>
            </a:r>
            <a:r>
              <a:rPr lang="es-AR" spc="-10" dirty="0" smtClean="0">
                <a:latin typeface="Arial"/>
                <a:cs typeface="Arial"/>
              </a:rPr>
              <a:t>diagrama </a:t>
            </a:r>
            <a:r>
              <a:rPr lang="es-AR" dirty="0" smtClean="0">
                <a:latin typeface="Arial"/>
                <a:cs typeface="Arial"/>
              </a:rPr>
              <a:t>vectorial</a:t>
            </a:r>
            <a:r>
              <a:rPr lang="es-AR" spc="3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disponible</a:t>
            </a:r>
            <a:r>
              <a:rPr lang="es-AR" spc="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través</a:t>
            </a:r>
            <a:r>
              <a:rPr lang="es-AR" spc="4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software</a:t>
            </a:r>
            <a:r>
              <a:rPr lang="es-AR" spc="1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análisis.</a:t>
            </a:r>
            <a:r>
              <a:rPr lang="es-AR" spc="35" dirty="0" smtClean="0">
                <a:latin typeface="Arial"/>
                <a:cs typeface="Arial"/>
              </a:rPr>
              <a:t> </a:t>
            </a:r>
            <a:r>
              <a:rPr lang="es-AR" spc="-24" dirty="0" smtClean="0">
                <a:latin typeface="Arial"/>
                <a:cs typeface="Arial"/>
              </a:rPr>
              <a:t>La </a:t>
            </a:r>
            <a:r>
              <a:rPr lang="es-AR" dirty="0" smtClean="0">
                <a:latin typeface="Arial"/>
                <a:cs typeface="Arial"/>
              </a:rPr>
              <a:t>figura</a:t>
            </a:r>
            <a:r>
              <a:rPr lang="es-AR" spc="134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siguiente</a:t>
            </a:r>
            <a:r>
              <a:rPr lang="es-AR" spc="134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muestra</a:t>
            </a:r>
            <a:r>
              <a:rPr lang="es-AR" spc="145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las</a:t>
            </a:r>
            <a:r>
              <a:rPr lang="es-AR" spc="141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condiciones</a:t>
            </a:r>
            <a:r>
              <a:rPr lang="es-AR" spc="151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45" dirty="0" smtClean="0">
                <a:latin typeface="Arial"/>
                <a:cs typeface="Arial"/>
              </a:rPr>
              <a:t>  </a:t>
            </a:r>
            <a:r>
              <a:rPr lang="es-AR" spc="-10" dirty="0" smtClean="0">
                <a:latin typeface="Arial"/>
                <a:cs typeface="Arial"/>
              </a:rPr>
              <a:t>carga </a:t>
            </a:r>
            <a:r>
              <a:rPr lang="es-AR" dirty="0" smtClean="0">
                <a:latin typeface="Arial"/>
                <a:cs typeface="Arial"/>
              </a:rPr>
              <a:t>normal</a:t>
            </a:r>
            <a:r>
              <a:rPr lang="es-AR" spc="58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58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57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corto</a:t>
            </a:r>
            <a:r>
              <a:rPr lang="es-AR" spc="58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circuito</a:t>
            </a:r>
            <a:r>
              <a:rPr lang="es-AR" spc="100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para</a:t>
            </a:r>
            <a:r>
              <a:rPr lang="es-AR" spc="100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57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análisis</a:t>
            </a:r>
            <a:r>
              <a:rPr lang="es-AR" spc="106" dirty="0" smtClean="0">
                <a:latin typeface="Arial"/>
                <a:cs typeface="Arial"/>
              </a:rPr>
              <a:t> 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574" dirty="0" smtClean="0">
                <a:latin typeface="Arial"/>
                <a:cs typeface="Arial"/>
              </a:rPr>
              <a:t> </a:t>
            </a:r>
            <a:r>
              <a:rPr lang="es-AR" spc="-24" dirty="0" smtClean="0">
                <a:latin typeface="Arial"/>
                <a:cs typeface="Arial"/>
              </a:rPr>
              <a:t>las </a:t>
            </a:r>
            <a:r>
              <a:rPr lang="es-AR" spc="-10" dirty="0" smtClean="0">
                <a:latin typeface="Arial"/>
                <a:cs typeface="Arial"/>
              </a:rPr>
              <a:t>ocurrencias</a:t>
            </a:r>
            <a:r>
              <a:rPr lang="es-AR" sz="1050" spc="-10" dirty="0" smtClean="0">
                <a:latin typeface="Arial"/>
                <a:cs typeface="Arial"/>
              </a:rPr>
              <a:t>.</a:t>
            </a:r>
            <a:endParaRPr lang="es-AR" sz="105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53</a:t>
            </a:fld>
            <a:endParaRPr lang="es-A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 smtClean="0">
                <a:latin typeface="Arial"/>
                <a:cs typeface="Arial"/>
              </a:rPr>
              <a:t>Por</a:t>
            </a:r>
            <a:r>
              <a:rPr lang="es-AR" spc="35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36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gráfico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verifica</a:t>
            </a:r>
            <a:r>
              <a:rPr lang="es-AR" spc="36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que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carga</a:t>
            </a:r>
            <a:r>
              <a:rPr lang="es-AR" spc="36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era</a:t>
            </a:r>
            <a:r>
              <a:rPr lang="es-AR" spc="37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inductiva.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36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corto</a:t>
            </a:r>
            <a:r>
              <a:rPr lang="es-AR" spc="37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circuito</a:t>
            </a:r>
            <a:r>
              <a:rPr lang="es-AR" spc="361" dirty="0" smtClean="0">
                <a:latin typeface="Arial"/>
                <a:cs typeface="Arial"/>
              </a:rPr>
              <a:t> </a:t>
            </a:r>
            <a:r>
              <a:rPr lang="es-AR" spc="-24" dirty="0" smtClean="0">
                <a:latin typeface="Arial"/>
                <a:cs typeface="Arial"/>
              </a:rPr>
              <a:t>se </a:t>
            </a:r>
            <a:r>
              <a:rPr lang="es-AR" dirty="0" smtClean="0">
                <a:latin typeface="Arial"/>
                <a:cs typeface="Arial"/>
              </a:rPr>
              <a:t>observa</a:t>
            </a:r>
            <a:r>
              <a:rPr lang="es-AR" spc="-3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que</a:t>
            </a:r>
            <a:r>
              <a:rPr lang="es-AR" spc="-2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IA</a:t>
            </a:r>
            <a:r>
              <a:rPr lang="es-AR" spc="-3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</a:t>
            </a:r>
            <a:r>
              <a:rPr lang="es-AR" spc="-2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IC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quedan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opuestas.</a:t>
            </a:r>
            <a:endParaRPr lang="es-AR" dirty="0" smtClean="0">
              <a:latin typeface="Arial"/>
              <a:cs typeface="Arial"/>
            </a:endParaRPr>
          </a:p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="1" i="1" dirty="0" smtClean="0">
                <a:latin typeface="Arial"/>
                <a:cs typeface="Arial"/>
              </a:rPr>
              <a:t>Componentes</a:t>
            </a:r>
            <a:r>
              <a:rPr lang="es-AR" sz="1200" b="1" i="1" spc="-31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simétricas</a:t>
            </a:r>
            <a:r>
              <a:rPr lang="es-AR" sz="1200" b="1" i="1" spc="-24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de</a:t>
            </a:r>
            <a:r>
              <a:rPr lang="es-AR" sz="1200" b="1" i="1" spc="-45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corto</a:t>
            </a:r>
            <a:r>
              <a:rPr lang="es-AR" sz="1200" b="1" i="1" spc="-55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circuito</a:t>
            </a:r>
            <a:r>
              <a:rPr lang="es-AR" sz="1200" b="1" i="1" spc="-31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bifásico</a:t>
            </a:r>
            <a:r>
              <a:rPr lang="es-AR" sz="1200" b="1" i="1" spc="-24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en</a:t>
            </a:r>
            <a:r>
              <a:rPr lang="es-AR" sz="1200" b="1" i="1" spc="-51" dirty="0" smtClean="0">
                <a:latin typeface="Arial"/>
                <a:cs typeface="Arial"/>
              </a:rPr>
              <a:t> </a:t>
            </a:r>
            <a:r>
              <a:rPr lang="es-AR" sz="1200" b="1" i="1" dirty="0" smtClean="0">
                <a:latin typeface="Arial"/>
                <a:cs typeface="Arial"/>
              </a:rPr>
              <a:t>el</a:t>
            </a:r>
            <a:r>
              <a:rPr lang="es-AR" sz="1200" b="1" i="1" spc="-41" dirty="0" smtClean="0">
                <a:latin typeface="Arial"/>
                <a:cs typeface="Arial"/>
              </a:rPr>
              <a:t> </a:t>
            </a:r>
            <a:r>
              <a:rPr lang="es-AR" sz="1200" b="1" i="1" spc="-10" dirty="0" smtClean="0">
                <a:latin typeface="Arial"/>
                <a:cs typeface="Arial"/>
              </a:rPr>
              <a:t>alimentador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55</a:t>
            </a:fld>
            <a:endParaRPr lang="es-A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figura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anterior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8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componentes</a:t>
            </a:r>
            <a:r>
              <a:rPr lang="es-AR" sz="1200" spc="8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simétricas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7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A.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79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software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análisis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utilizado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este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ejemplo,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muestra,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componentes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A,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pues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componentes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demás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fases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deducidas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base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fase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56</a:t>
            </a:fld>
            <a:endParaRPr lang="es-A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2698" algn="just">
              <a:lnSpc>
                <a:spcPts val="2299"/>
              </a:lnSpc>
              <a:spcBef>
                <a:spcPts val="1059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análisis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tabla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pre-falla</a:t>
            </a:r>
            <a:r>
              <a:rPr lang="es-AR" sz="1200" spc="-10" dirty="0" smtClean="0">
                <a:latin typeface="Arial"/>
                <a:cs typeface="Arial"/>
              </a:rPr>
              <a:t>:</a:t>
            </a:r>
            <a:endParaRPr lang="es-AR" sz="1200" dirty="0" smtClean="0">
              <a:latin typeface="Arial"/>
              <a:cs typeface="Arial"/>
            </a:endParaRPr>
          </a:p>
          <a:p>
            <a:pPr marL="355507" indent="-342812" algn="just">
              <a:lnSpc>
                <a:spcPts val="2299"/>
              </a:lnSpc>
              <a:spcBef>
                <a:spcPts val="959"/>
              </a:spcBef>
              <a:buFont typeface="Wingdings"/>
              <a:buChar char=""/>
              <a:tabLst>
                <a:tab pos="354874" algn="l"/>
                <a:tab pos="355507" algn="l"/>
              </a:tabLst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era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orden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5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MVA,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cerca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13.75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24" dirty="0" err="1" smtClean="0">
                <a:latin typeface="Arial"/>
                <a:cs typeface="Arial"/>
              </a:rPr>
              <a:t>kV</a:t>
            </a:r>
            <a:endParaRPr lang="es-AR" sz="1200" dirty="0" smtClean="0">
              <a:latin typeface="Arial"/>
              <a:cs typeface="Arial"/>
            </a:endParaRPr>
          </a:p>
          <a:p>
            <a:pPr marL="355507" marR="5077" indent="-342812" algn="just">
              <a:lnSpc>
                <a:spcPts val="2299"/>
              </a:lnSpc>
              <a:spcBef>
                <a:spcPts val="1338"/>
              </a:spcBef>
              <a:buFont typeface="Wingdings"/>
              <a:buChar char=""/>
              <a:tabLst>
                <a:tab pos="355507" algn="l"/>
              </a:tabLst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desequilibrio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expresado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base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orden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9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10.35%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(se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toma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positiva, </a:t>
            </a:r>
            <a:r>
              <a:rPr lang="es-AR" sz="1200" dirty="0" smtClean="0">
                <a:latin typeface="Arial"/>
                <a:cs typeface="Arial"/>
              </a:rPr>
              <a:t>pues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hay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diferentes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cada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fase)</a:t>
            </a:r>
            <a:endParaRPr lang="es-AR" sz="1200" dirty="0" smtClean="0">
              <a:latin typeface="Arial"/>
              <a:cs typeface="Arial"/>
            </a:endParaRPr>
          </a:p>
          <a:p>
            <a:pPr marL="355507" indent="-342812" algn="just">
              <a:lnSpc>
                <a:spcPts val="2299"/>
              </a:lnSpc>
              <a:spcBef>
                <a:spcPts val="959"/>
              </a:spcBef>
              <a:buFont typeface="Wingdings"/>
              <a:buChar char=""/>
              <a:tabLst>
                <a:tab pos="354874" algn="l"/>
                <a:tab pos="355507" algn="l"/>
              </a:tabLst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desequilibrio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expresado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orden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1.7%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lnSpc>
                <a:spcPts val="2299"/>
              </a:lnSpc>
              <a:spcBef>
                <a:spcPts val="45"/>
              </a:spcBef>
              <a:buFont typeface="Wingdings"/>
              <a:buChar char=""/>
            </a:pPr>
            <a:endParaRPr lang="es-AR" sz="1200" dirty="0" smtClean="0">
              <a:latin typeface="Arial"/>
              <a:cs typeface="Arial"/>
            </a:endParaRPr>
          </a:p>
          <a:p>
            <a:pPr marL="12698" algn="just">
              <a:lnSpc>
                <a:spcPts val="2299"/>
              </a:lnSpc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tabla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además,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durante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cortocircuito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bifásico,</a:t>
            </a:r>
            <a:r>
              <a:rPr lang="es-AR" sz="1200" spc="-59" dirty="0" smtClean="0">
                <a:latin typeface="Arial"/>
                <a:cs typeface="Arial"/>
              </a:rPr>
              <a:t> </a:t>
            </a:r>
            <a:r>
              <a:rPr lang="es-AR" sz="1200" spc="-20" dirty="0" smtClean="0">
                <a:latin typeface="Arial"/>
                <a:cs typeface="Arial"/>
              </a:rPr>
              <a:t>que:</a:t>
            </a:r>
            <a:endParaRPr lang="es-AR" sz="1200" dirty="0" smtClean="0">
              <a:latin typeface="Arial"/>
              <a:cs typeface="Arial"/>
            </a:endParaRPr>
          </a:p>
          <a:p>
            <a:pPr marL="355507" marR="5077" indent="-342812" algn="just">
              <a:lnSpc>
                <a:spcPts val="2299"/>
              </a:lnSpc>
              <a:spcBef>
                <a:spcPts val="1334"/>
              </a:spcBef>
              <a:buFont typeface="Wingdings"/>
              <a:buChar char=""/>
              <a:tabLst>
                <a:tab pos="355507" algn="l"/>
              </a:tabLst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46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diferencia</a:t>
            </a:r>
            <a:r>
              <a:rPr lang="es-AR" sz="1200" spc="46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valores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45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positiva</a:t>
            </a:r>
            <a:r>
              <a:rPr lang="es-AR" sz="1200" spc="46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(Ia1)</a:t>
            </a:r>
            <a:r>
              <a:rPr lang="es-AR" sz="1200" spc="4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458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7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secuencia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(Ia2)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resulta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influencia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(condiciones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pre-</a:t>
            </a:r>
            <a:r>
              <a:rPr lang="es-AR" sz="1200" dirty="0" smtClean="0">
                <a:latin typeface="Arial"/>
                <a:cs typeface="Arial"/>
              </a:rPr>
              <a:t>falla).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caso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-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hubiese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carga,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tendrían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mismo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módulo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serían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opuestos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entre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sí.</a:t>
            </a:r>
            <a:endParaRPr lang="es-AR" sz="1200" dirty="0" smtClean="0">
              <a:latin typeface="Arial"/>
              <a:cs typeface="Arial"/>
            </a:endParaRPr>
          </a:p>
          <a:p>
            <a:pPr marL="355507" marR="5077" indent="-342812" algn="just">
              <a:lnSpc>
                <a:spcPts val="2299"/>
              </a:lnSpc>
              <a:spcBef>
                <a:spcPts val="1330"/>
              </a:spcBef>
              <a:buFont typeface="Wingdings"/>
              <a:buChar char=""/>
              <a:tabLst>
                <a:tab pos="355507" algn="l"/>
              </a:tabLst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durante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</a:t>
            </a:r>
            <a:r>
              <a:rPr lang="es-AR" sz="1200" spc="10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circuito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incluso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menor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96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corriente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(desequilibrio)</a:t>
            </a:r>
            <a:r>
              <a:rPr lang="es-AR" sz="1200" spc="1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condición</a:t>
            </a:r>
            <a:r>
              <a:rPr lang="es-AR" sz="1200" spc="1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normal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carga.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5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ahí</a:t>
            </a:r>
            <a:r>
              <a:rPr lang="es-AR" sz="1200" spc="1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infiere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spc="-24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falla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fue</a:t>
            </a:r>
            <a:r>
              <a:rPr lang="es-AR" sz="1200" spc="-1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bifásica.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57</a:t>
            </a:fld>
            <a:endParaRPr lang="es-A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tabla</a:t>
            </a:r>
            <a:r>
              <a:rPr lang="es-AR" spc="-1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siguiente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muestra</a:t>
            </a:r>
            <a:r>
              <a:rPr lang="es-AR" spc="-1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las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componentes simétricas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cortocircuito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entre</a:t>
            </a:r>
            <a:r>
              <a:rPr lang="es-AR" spc="-14" dirty="0" smtClean="0">
                <a:latin typeface="Arial"/>
                <a:cs typeface="Arial"/>
              </a:rPr>
              <a:t> </a:t>
            </a:r>
            <a:r>
              <a:rPr lang="es-AR" spc="-24" dirty="0" smtClean="0">
                <a:latin typeface="Arial"/>
                <a:cs typeface="Arial"/>
              </a:rPr>
              <a:t>las </a:t>
            </a:r>
            <a:r>
              <a:rPr lang="es-AR" dirty="0" smtClean="0">
                <a:latin typeface="Arial"/>
                <a:cs typeface="Arial"/>
              </a:rPr>
              <a:t>fases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</a:t>
            </a:r>
            <a:r>
              <a:rPr lang="es-AR" spc="2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(por</a:t>
            </a:r>
            <a:r>
              <a:rPr lang="es-AR" spc="1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lo</a:t>
            </a:r>
            <a:r>
              <a:rPr lang="es-AR" spc="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tanto</a:t>
            </a:r>
            <a:r>
              <a:rPr lang="es-AR" spc="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los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vectores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secuencia positiva</a:t>
            </a:r>
            <a:r>
              <a:rPr lang="es-AR" spc="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negativa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4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4" dirty="0" smtClean="0">
                <a:latin typeface="Arial"/>
                <a:cs typeface="Arial"/>
              </a:rPr>
              <a:t> </a:t>
            </a:r>
            <a:r>
              <a:rPr lang="es-AR" spc="-20" dirty="0" smtClean="0">
                <a:latin typeface="Arial"/>
                <a:cs typeface="Arial"/>
              </a:rPr>
              <a:t>fase </a:t>
            </a:r>
            <a:r>
              <a:rPr lang="es-AR" dirty="0" smtClean="0">
                <a:latin typeface="Arial"/>
                <a:cs typeface="Arial"/>
              </a:rPr>
              <a:t>B</a:t>
            </a:r>
            <a:r>
              <a:rPr lang="es-AR" spc="-4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tienen</a:t>
            </a:r>
            <a:r>
              <a:rPr lang="es-AR" spc="-41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mismo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módulo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son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opuestos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entre</a:t>
            </a:r>
            <a:r>
              <a:rPr lang="es-AR" spc="-20" dirty="0" smtClean="0">
                <a:latin typeface="Arial"/>
                <a:cs typeface="Arial"/>
              </a:rPr>
              <a:t> sí).</a:t>
            </a:r>
            <a:endParaRPr lang="es-AR" dirty="0" smtClean="0">
              <a:latin typeface="Arial"/>
              <a:cs typeface="Arial"/>
            </a:endParaRPr>
          </a:p>
          <a:p>
            <a:pPr marL="355507" indent="-342812" algn="just">
              <a:lnSpc>
                <a:spcPts val="2279"/>
              </a:lnSpc>
              <a:spcBef>
                <a:spcPts val="106"/>
              </a:spcBef>
              <a:buFont typeface="Arial" panose="020B0604020202020204" pitchFamily="34" charset="0"/>
              <a:buChar char="•"/>
            </a:pPr>
            <a:r>
              <a:rPr lang="es-ES" dirty="0" smtClean="0">
                <a:latin typeface="Arial"/>
                <a:cs typeface="Arial"/>
              </a:rPr>
              <a:t>En</a:t>
            </a:r>
            <a:r>
              <a:rPr lang="es-ES" spc="196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esta</a:t>
            </a:r>
            <a:r>
              <a:rPr lang="es-ES" spc="20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tabla,</a:t>
            </a:r>
            <a:r>
              <a:rPr lang="es-ES" spc="196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20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corrientes</a:t>
            </a:r>
            <a:r>
              <a:rPr lang="es-ES" spc="210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Ia</a:t>
            </a:r>
            <a:r>
              <a:rPr lang="es-ES" dirty="0" smtClean="0">
                <a:latin typeface="Arial"/>
                <a:cs typeface="Arial"/>
              </a:rPr>
              <a:t>,</a:t>
            </a:r>
            <a:r>
              <a:rPr lang="es-ES" spc="196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Ib</a:t>
            </a:r>
            <a:r>
              <a:rPr lang="es-ES" spc="21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e</a:t>
            </a:r>
            <a:r>
              <a:rPr lang="es-ES" spc="196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Ic</a:t>
            </a:r>
            <a:r>
              <a:rPr lang="es-ES" dirty="0" smtClean="0">
                <a:latin typeface="Arial"/>
                <a:cs typeface="Arial"/>
              </a:rPr>
              <a:t>,</a:t>
            </a:r>
            <a:r>
              <a:rPr lang="es-ES" spc="196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son</a:t>
            </a:r>
            <a:r>
              <a:rPr lang="es-ES" spc="20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20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196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cortocircuito </a:t>
            </a:r>
            <a:r>
              <a:rPr lang="es-ES" dirty="0" smtClean="0">
                <a:latin typeface="Arial"/>
                <a:cs typeface="Arial"/>
              </a:rPr>
              <a:t>por</a:t>
            </a:r>
            <a:r>
              <a:rPr lang="es-ES" spc="-3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el</a:t>
            </a:r>
            <a:r>
              <a:rPr lang="es-ES" spc="-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modelo</a:t>
            </a:r>
            <a:r>
              <a:rPr lang="es-ES" spc="-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-14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Thevenin</a:t>
            </a:r>
            <a:r>
              <a:rPr lang="es-ES" dirty="0" smtClean="0">
                <a:latin typeface="Arial"/>
                <a:cs typeface="Arial"/>
              </a:rPr>
              <a:t>,</a:t>
            </a:r>
            <a:r>
              <a:rPr lang="es-ES" spc="-1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sin</a:t>
            </a:r>
            <a:r>
              <a:rPr lang="es-ES" spc="-10" dirty="0" smtClean="0">
                <a:latin typeface="Arial"/>
                <a:cs typeface="Arial"/>
              </a:rPr>
              <a:t> carga.</a:t>
            </a:r>
            <a:endParaRPr lang="es-ES" dirty="0" smtClean="0">
              <a:latin typeface="Arial"/>
              <a:cs typeface="Arial"/>
            </a:endParaRPr>
          </a:p>
          <a:p>
            <a:pPr marL="355507" marR="5713" indent="-342812" algn="just">
              <a:lnSpc>
                <a:spcPts val="2158"/>
              </a:lnSpc>
              <a:spcBef>
                <a:spcPts val="1709"/>
              </a:spcBef>
              <a:buFont typeface="Arial" panose="020B0604020202020204" pitchFamily="34" charset="0"/>
              <a:buChar char="•"/>
            </a:pP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13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corrientes</a:t>
            </a:r>
            <a:r>
              <a:rPr lang="es-ES" spc="151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Ia</a:t>
            </a:r>
            <a:r>
              <a:rPr lang="es-ES" spc="14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Pre,</a:t>
            </a:r>
            <a:r>
              <a:rPr lang="es-ES" spc="141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Ib</a:t>
            </a:r>
            <a:r>
              <a:rPr lang="es-ES" spc="13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Pre,</a:t>
            </a:r>
            <a:r>
              <a:rPr lang="es-ES" spc="130" dirty="0" smtClean="0">
                <a:latin typeface="Arial"/>
                <a:cs typeface="Arial"/>
              </a:rPr>
              <a:t> </a:t>
            </a:r>
            <a:r>
              <a:rPr lang="es-ES" dirty="0" err="1" smtClean="0">
                <a:latin typeface="Arial"/>
                <a:cs typeface="Arial"/>
              </a:rPr>
              <a:t>Ic</a:t>
            </a:r>
            <a:r>
              <a:rPr lang="es-ES" spc="15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Pre</a:t>
            </a:r>
            <a:r>
              <a:rPr lang="es-ES" spc="14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son</a:t>
            </a:r>
            <a:r>
              <a:rPr lang="es-ES" spc="15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13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corrientes</a:t>
            </a:r>
            <a:r>
              <a:rPr lang="es-ES" spc="14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141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carga </a:t>
            </a:r>
            <a:r>
              <a:rPr lang="es-ES" dirty="0" smtClean="0">
                <a:latin typeface="Arial"/>
                <a:cs typeface="Arial"/>
              </a:rPr>
              <a:t>que</a:t>
            </a:r>
            <a:r>
              <a:rPr lang="es-ES" spc="-4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existían</a:t>
            </a:r>
            <a:r>
              <a:rPr lang="es-ES" spc="-2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antes</a:t>
            </a:r>
            <a:r>
              <a:rPr lang="es-ES" spc="-3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del</a:t>
            </a:r>
            <a:r>
              <a:rPr lang="es-ES" spc="-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corto</a:t>
            </a:r>
            <a:r>
              <a:rPr lang="es-ES" spc="-51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circuito.</a:t>
            </a:r>
            <a:endParaRPr lang="es-ES" dirty="0" smtClean="0">
              <a:latin typeface="Arial"/>
              <a:cs typeface="Arial"/>
            </a:endParaRPr>
          </a:p>
          <a:p>
            <a:pPr marL="355507" marR="5077" indent="-342812" algn="just">
              <a:lnSpc>
                <a:spcPts val="2158"/>
              </a:lnSpc>
              <a:spcBef>
                <a:spcPts val="1685"/>
              </a:spcBef>
              <a:buFont typeface="Arial" panose="020B0604020202020204" pitchFamily="34" charset="0"/>
              <a:buChar char="•"/>
            </a:pPr>
            <a:r>
              <a:rPr lang="es-ES" dirty="0" smtClean="0">
                <a:latin typeface="Arial"/>
                <a:cs typeface="Arial"/>
              </a:rPr>
              <a:t>Sumando</a:t>
            </a:r>
            <a:r>
              <a:rPr lang="es-ES" spc="124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130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corrientes</a:t>
            </a:r>
            <a:r>
              <a:rPr lang="es-ES" spc="124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130" dirty="0" smtClean="0">
                <a:latin typeface="Arial"/>
                <a:cs typeface="Arial"/>
              </a:rPr>
              <a:t>  </a:t>
            </a:r>
            <a:r>
              <a:rPr lang="es-ES" dirty="0" err="1" smtClean="0">
                <a:latin typeface="Arial"/>
                <a:cs typeface="Arial"/>
              </a:rPr>
              <a:t>thevenin</a:t>
            </a:r>
            <a:r>
              <a:rPr lang="es-ES" spc="124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con</a:t>
            </a:r>
            <a:r>
              <a:rPr lang="es-ES" spc="130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130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corrientes</a:t>
            </a:r>
            <a:r>
              <a:rPr lang="es-ES" spc="130" dirty="0" smtClean="0">
                <a:latin typeface="Arial"/>
                <a:cs typeface="Arial"/>
              </a:rPr>
              <a:t>  </a:t>
            </a:r>
            <a:r>
              <a:rPr lang="es-ES" spc="-24" dirty="0" smtClean="0">
                <a:latin typeface="Arial"/>
                <a:cs typeface="Arial"/>
              </a:rPr>
              <a:t>de </a:t>
            </a:r>
            <a:r>
              <a:rPr lang="es-ES" dirty="0" err="1" smtClean="0">
                <a:latin typeface="Arial"/>
                <a:cs typeface="Arial"/>
              </a:rPr>
              <a:t>prefalla</a:t>
            </a:r>
            <a:r>
              <a:rPr lang="es-ES" dirty="0" smtClean="0">
                <a:latin typeface="Arial"/>
                <a:cs typeface="Arial"/>
              </a:rPr>
              <a:t>,</a:t>
            </a:r>
            <a:r>
              <a:rPr lang="es-ES" spc="38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se</a:t>
            </a:r>
            <a:r>
              <a:rPr lang="es-ES" spc="39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tiene</a:t>
            </a:r>
            <a:r>
              <a:rPr lang="es-ES" spc="39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</a:t>
            </a:r>
            <a:r>
              <a:rPr lang="es-ES" spc="39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corriente</a:t>
            </a:r>
            <a:r>
              <a:rPr lang="es-ES" spc="39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total</a:t>
            </a:r>
            <a:r>
              <a:rPr lang="es-ES" spc="39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399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corto</a:t>
            </a:r>
            <a:r>
              <a:rPr lang="es-ES" spc="38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circuito,</a:t>
            </a:r>
            <a:r>
              <a:rPr lang="es-ES" spc="395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estimada. </a:t>
            </a:r>
            <a:r>
              <a:rPr lang="es-ES" dirty="0" smtClean="0">
                <a:latin typeface="Arial"/>
                <a:cs typeface="Arial"/>
              </a:rPr>
              <a:t>Comparando</a:t>
            </a:r>
            <a:r>
              <a:rPr lang="es-ES" spc="389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estas</a:t>
            </a:r>
            <a:r>
              <a:rPr lang="es-ES" spc="399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corrientes</a:t>
            </a:r>
            <a:r>
              <a:rPr lang="es-ES" spc="395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con</a:t>
            </a:r>
            <a:r>
              <a:rPr lang="es-ES" spc="389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aquellas</a:t>
            </a:r>
            <a:r>
              <a:rPr lang="es-ES" spc="395" dirty="0" smtClean="0">
                <a:latin typeface="Arial"/>
                <a:cs typeface="Arial"/>
              </a:rPr>
              <a:t>  </a:t>
            </a:r>
            <a:r>
              <a:rPr lang="es-ES" dirty="0" smtClean="0">
                <a:latin typeface="Arial"/>
                <a:cs typeface="Arial"/>
              </a:rPr>
              <a:t>medidas</a:t>
            </a:r>
            <a:r>
              <a:rPr lang="es-ES" spc="399" dirty="0" smtClean="0">
                <a:latin typeface="Arial"/>
                <a:cs typeface="Arial"/>
              </a:rPr>
              <a:t>  </a:t>
            </a:r>
            <a:r>
              <a:rPr lang="es-ES" spc="-24" dirty="0" smtClean="0">
                <a:latin typeface="Arial"/>
                <a:cs typeface="Arial"/>
              </a:rPr>
              <a:t>del </a:t>
            </a:r>
            <a:r>
              <a:rPr lang="es-ES" dirty="0" smtClean="0">
                <a:latin typeface="Arial"/>
                <a:cs typeface="Arial"/>
              </a:rPr>
              <a:t>oscilograma,</a:t>
            </a:r>
            <a:r>
              <a:rPr lang="es-ES" spc="-1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se</a:t>
            </a:r>
            <a:r>
              <a:rPr lang="es-ES" spc="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tienen</a:t>
            </a:r>
            <a:r>
              <a:rPr lang="es-ES" spc="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errores</a:t>
            </a:r>
            <a:r>
              <a:rPr lang="es-ES" spc="2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</a:t>
            </a:r>
            <a:r>
              <a:rPr lang="es-ES" spc="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1.3%</a:t>
            </a:r>
            <a:r>
              <a:rPr lang="es-ES" spc="1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y</a:t>
            </a:r>
            <a:r>
              <a:rPr lang="es-ES" spc="2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2.6%</a:t>
            </a:r>
            <a:r>
              <a:rPr lang="es-ES" spc="1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para</a:t>
            </a:r>
            <a:r>
              <a:rPr lang="es-ES" spc="20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las</a:t>
            </a:r>
            <a:r>
              <a:rPr lang="es-ES" spc="35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fases</a:t>
            </a:r>
            <a:r>
              <a:rPr lang="es-ES" spc="14" dirty="0" smtClean="0">
                <a:latin typeface="Arial"/>
                <a:cs typeface="Arial"/>
              </a:rPr>
              <a:t> </a:t>
            </a:r>
            <a:r>
              <a:rPr lang="es-ES" spc="-24" dirty="0" smtClean="0">
                <a:latin typeface="Arial"/>
                <a:cs typeface="Arial"/>
              </a:rPr>
              <a:t>en </a:t>
            </a:r>
            <a:r>
              <a:rPr lang="es-ES" dirty="0" smtClean="0">
                <a:latin typeface="Arial"/>
                <a:cs typeface="Arial"/>
              </a:rPr>
              <a:t>falla,</a:t>
            </a:r>
            <a:r>
              <a:rPr lang="es-ES" spc="-3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lo</a:t>
            </a:r>
            <a:r>
              <a:rPr lang="es-ES" spc="-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que</a:t>
            </a:r>
            <a:r>
              <a:rPr lang="es-ES" spc="-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muestra</a:t>
            </a:r>
            <a:r>
              <a:rPr lang="es-ES" spc="-41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la</a:t>
            </a:r>
            <a:r>
              <a:rPr lang="es-ES" spc="-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validez</a:t>
            </a:r>
            <a:r>
              <a:rPr lang="es-ES" spc="-14" dirty="0" smtClean="0">
                <a:latin typeface="Arial"/>
                <a:cs typeface="Arial"/>
              </a:rPr>
              <a:t> </a:t>
            </a:r>
            <a:r>
              <a:rPr lang="es-ES" dirty="0" smtClean="0">
                <a:latin typeface="Arial"/>
                <a:cs typeface="Arial"/>
              </a:rPr>
              <a:t>del</a:t>
            </a:r>
            <a:r>
              <a:rPr lang="es-ES" spc="-4" dirty="0" smtClean="0">
                <a:latin typeface="Arial"/>
                <a:cs typeface="Arial"/>
              </a:rPr>
              <a:t> </a:t>
            </a:r>
            <a:r>
              <a:rPr lang="es-ES" spc="-10" dirty="0" smtClean="0">
                <a:latin typeface="Arial"/>
                <a:cs typeface="Arial"/>
              </a:rPr>
              <a:t>proceso.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58</a:t>
            </a:fld>
            <a:endParaRPr lang="es-A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nota</a:t>
            </a:r>
            <a:r>
              <a:rPr lang="es-AR" sz="1200" spc="3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37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cortocircuito</a:t>
            </a:r>
            <a:r>
              <a:rPr lang="es-AR" sz="1200" spc="37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evoluciona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6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bifásico</a:t>
            </a:r>
            <a:r>
              <a:rPr lang="es-AR" sz="1200" spc="37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trifásico, </a:t>
            </a:r>
            <a:r>
              <a:rPr lang="es-AR" sz="1200" dirty="0" smtClean="0">
                <a:latin typeface="Arial"/>
                <a:cs typeface="Arial"/>
              </a:rPr>
              <a:t>antes</a:t>
            </a:r>
            <a:r>
              <a:rPr lang="es-AR" sz="1200" spc="-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apertura</a:t>
            </a:r>
            <a:r>
              <a:rPr lang="es-AR" sz="1200" spc="-4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disyuntor,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como</a:t>
            </a:r>
            <a:r>
              <a:rPr lang="es-AR" sz="1200" spc="-31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muestra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figura: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59</a:t>
            </a:fld>
            <a:endParaRPr lang="es-A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Arial"/>
                <a:cs typeface="Arial"/>
              </a:rPr>
              <a:t>Las componentes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simétricas</a:t>
            </a:r>
            <a:r>
              <a:rPr lang="es-AR" sz="1200" spc="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durante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falla</a:t>
            </a:r>
            <a:r>
              <a:rPr lang="es-AR" sz="1200" spc="-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comprueban 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cortocircuito </a:t>
            </a:r>
            <a:r>
              <a:rPr lang="es-AR" sz="1200" spc="-24" dirty="0" smtClean="0">
                <a:latin typeface="Arial"/>
                <a:cs typeface="Arial"/>
              </a:rPr>
              <a:t>fue </a:t>
            </a:r>
            <a:r>
              <a:rPr lang="es-AR" sz="1200" dirty="0" smtClean="0">
                <a:latin typeface="Arial"/>
                <a:cs typeface="Arial"/>
              </a:rPr>
              <a:t>realmente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trifásico,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considerando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componentes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secuencia</a:t>
            </a:r>
            <a:r>
              <a:rPr lang="es-AR" sz="1200" spc="2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negativa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1" dirty="0" smtClean="0">
                <a:latin typeface="Arial"/>
                <a:cs typeface="Arial"/>
              </a:rPr>
              <a:t>y </a:t>
            </a:r>
            <a:r>
              <a:rPr lang="es-AR" sz="1200" dirty="0" smtClean="0">
                <a:latin typeface="Arial"/>
                <a:cs typeface="Arial"/>
              </a:rPr>
              <a:t>cero</a:t>
            </a:r>
            <a:r>
              <a:rPr lang="es-AR" sz="1200" spc="10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114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despreciables</a:t>
            </a:r>
            <a:r>
              <a:rPr lang="es-AR" sz="1200" spc="124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resultan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desequilibrio</a:t>
            </a:r>
            <a:r>
              <a:rPr lang="es-AR" sz="1200" spc="114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06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12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cargas</a:t>
            </a:r>
            <a:r>
              <a:rPr lang="es-AR" sz="1200" spc="114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10" dirty="0" smtClean="0">
                <a:latin typeface="Arial"/>
                <a:cs typeface="Arial"/>
              </a:rPr>
              <a:t>  </a:t>
            </a:r>
            <a:r>
              <a:rPr lang="es-AR" sz="1200" spc="-24" dirty="0" smtClean="0">
                <a:latin typeface="Arial"/>
                <a:cs typeface="Arial"/>
              </a:rPr>
              <a:t>el </a:t>
            </a:r>
            <a:r>
              <a:rPr lang="es-AR" sz="1200" spc="-10" dirty="0" smtClean="0">
                <a:latin typeface="Arial"/>
                <a:cs typeface="Arial"/>
              </a:rPr>
              <a:t>alimentador</a:t>
            </a:r>
            <a:r>
              <a:rPr lang="es-AR" spc="-10" dirty="0" smtClean="0">
                <a:latin typeface="Arial"/>
                <a:cs typeface="Arial"/>
              </a:rPr>
              <a:t>.</a:t>
            </a:r>
            <a:endParaRPr lang="es-AR" smtClean="0">
              <a:latin typeface="Arial"/>
              <a:cs typeface="Arial"/>
            </a:endParaRPr>
          </a:p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CE3C-AFF4-470A-914B-E2ACAAFFD6E5}" type="slidenum">
              <a:rPr lang="es-AR" smtClean="0"/>
              <a:t>60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4"/>
            <a:ext cx="8420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1" y="3840485"/>
            <a:ext cx="69342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121" y="1125540"/>
            <a:ext cx="8581760" cy="446276"/>
          </a:xfrm>
        </p:spPr>
        <p:txBody>
          <a:bodyPr lIns="0" tIns="0" rIns="0" bIns="0"/>
          <a:lstStyle>
            <a:lvl1pPr>
              <a:defRPr sz="2900" b="1" i="0">
                <a:solidFill>
                  <a:srgbClr val="0066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2838" y="2848306"/>
            <a:ext cx="7938558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121" y="1125540"/>
            <a:ext cx="8581760" cy="446276"/>
          </a:xfrm>
        </p:spPr>
        <p:txBody>
          <a:bodyPr lIns="0" tIns="0" rIns="0" bIns="0"/>
          <a:lstStyle>
            <a:lvl1pPr>
              <a:defRPr sz="2900" b="1" i="0">
                <a:solidFill>
                  <a:srgbClr val="0066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5"/>
            <a:ext cx="430911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5"/>
            <a:ext cx="430911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121" y="1125540"/>
            <a:ext cx="8581760" cy="446276"/>
          </a:xfrm>
        </p:spPr>
        <p:txBody>
          <a:bodyPr lIns="0" tIns="0" rIns="0" bIns="0"/>
          <a:lstStyle>
            <a:lvl1pPr>
              <a:defRPr sz="2900" b="1" i="0">
                <a:solidFill>
                  <a:srgbClr val="0066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121" y="1125545"/>
            <a:ext cx="858176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66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2838" y="2848310"/>
            <a:ext cx="793855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4"/>
            <a:ext cx="31699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4"/>
            <a:ext cx="2278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1" y="6377944"/>
            <a:ext cx="2278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81">
        <a:defRPr>
          <a:latin typeface="+mn-lt"/>
          <a:ea typeface="+mn-ea"/>
          <a:cs typeface="+mn-cs"/>
        </a:defRPr>
      </a:lvl2pPr>
      <a:lvl3pPr marL="914165">
        <a:defRPr>
          <a:latin typeface="+mn-lt"/>
          <a:ea typeface="+mn-ea"/>
          <a:cs typeface="+mn-cs"/>
        </a:defRPr>
      </a:lvl3pPr>
      <a:lvl4pPr marL="1371246">
        <a:defRPr>
          <a:latin typeface="+mn-lt"/>
          <a:ea typeface="+mn-ea"/>
          <a:cs typeface="+mn-cs"/>
        </a:defRPr>
      </a:lvl4pPr>
      <a:lvl5pPr marL="1828326">
        <a:defRPr>
          <a:latin typeface="+mn-lt"/>
          <a:ea typeface="+mn-ea"/>
          <a:cs typeface="+mn-cs"/>
        </a:defRPr>
      </a:lvl5pPr>
      <a:lvl6pPr marL="2285410">
        <a:defRPr>
          <a:latin typeface="+mn-lt"/>
          <a:ea typeface="+mn-ea"/>
          <a:cs typeface="+mn-cs"/>
        </a:defRPr>
      </a:lvl6pPr>
      <a:lvl7pPr marL="2742492">
        <a:defRPr>
          <a:latin typeface="+mn-lt"/>
          <a:ea typeface="+mn-ea"/>
          <a:cs typeface="+mn-cs"/>
        </a:defRPr>
      </a:lvl7pPr>
      <a:lvl8pPr marL="3199572">
        <a:defRPr>
          <a:latin typeface="+mn-lt"/>
          <a:ea typeface="+mn-ea"/>
          <a:cs typeface="+mn-cs"/>
        </a:defRPr>
      </a:lvl8pPr>
      <a:lvl9pPr marL="365665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81">
        <a:defRPr>
          <a:latin typeface="+mn-lt"/>
          <a:ea typeface="+mn-ea"/>
          <a:cs typeface="+mn-cs"/>
        </a:defRPr>
      </a:lvl2pPr>
      <a:lvl3pPr marL="914165">
        <a:defRPr>
          <a:latin typeface="+mn-lt"/>
          <a:ea typeface="+mn-ea"/>
          <a:cs typeface="+mn-cs"/>
        </a:defRPr>
      </a:lvl3pPr>
      <a:lvl4pPr marL="1371246">
        <a:defRPr>
          <a:latin typeface="+mn-lt"/>
          <a:ea typeface="+mn-ea"/>
          <a:cs typeface="+mn-cs"/>
        </a:defRPr>
      </a:lvl4pPr>
      <a:lvl5pPr marL="1828326">
        <a:defRPr>
          <a:latin typeface="+mn-lt"/>
          <a:ea typeface="+mn-ea"/>
          <a:cs typeface="+mn-cs"/>
        </a:defRPr>
      </a:lvl5pPr>
      <a:lvl6pPr marL="2285410">
        <a:defRPr>
          <a:latin typeface="+mn-lt"/>
          <a:ea typeface="+mn-ea"/>
          <a:cs typeface="+mn-cs"/>
        </a:defRPr>
      </a:lvl6pPr>
      <a:lvl7pPr marL="2742492">
        <a:defRPr>
          <a:latin typeface="+mn-lt"/>
          <a:ea typeface="+mn-ea"/>
          <a:cs typeface="+mn-cs"/>
        </a:defRPr>
      </a:lvl7pPr>
      <a:lvl8pPr marL="3199572">
        <a:defRPr>
          <a:latin typeface="+mn-lt"/>
          <a:ea typeface="+mn-ea"/>
          <a:cs typeface="+mn-cs"/>
        </a:defRPr>
      </a:lvl8pPr>
      <a:lvl9pPr marL="365665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8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60512" y="2862180"/>
            <a:ext cx="9750531" cy="566820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 algn="ctr">
              <a:spcBef>
                <a:spcPts val="100"/>
              </a:spcBef>
            </a:pPr>
            <a:r>
              <a:rPr sz="3600" b="1" spc="-86" dirty="0" smtClean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ANALISIS</a:t>
            </a:r>
            <a:r>
              <a:rPr sz="3600" b="1" spc="-79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DE</a:t>
            </a:r>
            <a:r>
              <a:rPr sz="3600" b="1" spc="-86" dirty="0">
                <a:latin typeface="Arial"/>
                <a:cs typeface="Arial"/>
              </a:rPr>
              <a:t> </a:t>
            </a:r>
            <a:r>
              <a:rPr sz="3600" b="1" spc="-10" dirty="0" smtClean="0">
                <a:latin typeface="Arial"/>
                <a:cs typeface="Arial"/>
              </a:rPr>
              <a:t>PERTURBACIONES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2950" y="381004"/>
            <a:ext cx="8502650" cy="902333"/>
            <a:chOff x="647700" y="1074419"/>
            <a:chExt cx="7848600" cy="902335"/>
          </a:xfrm>
        </p:grpSpPr>
        <p:sp>
          <p:nvSpPr>
            <p:cNvPr id="3" name="object 3"/>
            <p:cNvSpPr/>
            <p:nvPr/>
          </p:nvSpPr>
          <p:spPr>
            <a:xfrm>
              <a:off x="647700" y="1125600"/>
              <a:ext cx="7848600" cy="647700"/>
            </a:xfrm>
            <a:custGeom>
              <a:avLst/>
              <a:gdLst/>
              <a:ahLst/>
              <a:cxnLst/>
              <a:rect l="l" t="t" r="r" b="b"/>
              <a:pathLst>
                <a:path w="7848600" h="647700">
                  <a:moveTo>
                    <a:pt x="78486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7848600" y="647700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6767" y="1074419"/>
              <a:ext cx="2979420" cy="90220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66079" y="1129655"/>
            <a:ext cx="8909723" cy="5290522"/>
          </a:xfrm>
          <a:prstGeom prst="rect">
            <a:avLst/>
          </a:prstGeom>
        </p:spPr>
        <p:txBody>
          <a:bodyPr vert="horz" wrap="square" lIns="0" tIns="108556" rIns="0" bIns="0" rtlCol="0">
            <a:spAutoFit/>
          </a:bodyPr>
          <a:lstStyle/>
          <a:p>
            <a:pPr marL="279327" indent="-267266">
              <a:spcBef>
                <a:spcPts val="855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Objetivo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Introducción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Condiciones</a:t>
            </a:r>
            <a:r>
              <a:rPr sz="2400" spc="-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normales</a:t>
            </a:r>
            <a:r>
              <a:rPr sz="2400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2400" spc="-3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operación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Sistema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aterrado y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sistema</a:t>
            </a:r>
            <a:r>
              <a:rPr sz="2400" spc="-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aislado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60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Cortocircuitos</a:t>
            </a:r>
            <a:r>
              <a:rPr sz="2400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-</a:t>
            </a:r>
            <a:r>
              <a:rPr sz="2400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Tipos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Oscilación</a:t>
            </a:r>
            <a:r>
              <a:rPr sz="2400" spc="-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2400" spc="-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Potencia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Magnetización</a:t>
            </a:r>
            <a:r>
              <a:rPr sz="2400" spc="-5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Transitoria</a:t>
            </a:r>
            <a:r>
              <a:rPr sz="2400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del</a:t>
            </a:r>
            <a:r>
              <a:rPr sz="2400" spc="-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Transformador</a:t>
            </a:r>
            <a:r>
              <a:rPr sz="2400" spc="-3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2400" spc="-2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Potencia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60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Saturación de</a:t>
            </a:r>
            <a:r>
              <a:rPr sz="2400" spc="-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24" dirty="0">
                <a:solidFill>
                  <a:srgbClr val="000099"/>
                </a:solidFill>
                <a:latin typeface="Arial"/>
                <a:cs typeface="Arial"/>
              </a:rPr>
              <a:t>TC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60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Abertura</a:t>
            </a:r>
            <a:r>
              <a:rPr sz="2400" spc="-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del</a:t>
            </a:r>
            <a:r>
              <a:rPr sz="2400" spc="-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secundario de</a:t>
            </a:r>
            <a:r>
              <a:rPr sz="2400" spc="-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24" dirty="0">
                <a:solidFill>
                  <a:srgbClr val="000099"/>
                </a:solidFill>
                <a:latin typeface="Arial"/>
                <a:cs typeface="Arial"/>
              </a:rPr>
              <a:t>TC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Energización</a:t>
            </a:r>
            <a:r>
              <a:rPr sz="2400" spc="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del</a:t>
            </a:r>
            <a:r>
              <a:rPr sz="2400" spc="-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Banco</a:t>
            </a:r>
            <a:r>
              <a:rPr sz="2400" spc="-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de</a:t>
            </a: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 Capacitores</a:t>
            </a:r>
            <a:endParaRPr sz="2400" dirty="0">
              <a:latin typeface="Arial"/>
              <a:cs typeface="Arial"/>
            </a:endParaRPr>
          </a:p>
          <a:p>
            <a:pPr marL="279327" indent="-267266">
              <a:spcBef>
                <a:spcPts val="756"/>
              </a:spcBef>
              <a:buFont typeface="Wingdings"/>
              <a:buChar char=""/>
              <a:tabLst>
                <a:tab pos="279327" algn="l"/>
                <a:tab pos="279964" algn="l"/>
              </a:tabLst>
            </a:pPr>
            <a:r>
              <a:rPr sz="2400" spc="-10" dirty="0">
                <a:solidFill>
                  <a:srgbClr val="000099"/>
                </a:solidFill>
                <a:latin typeface="Arial"/>
                <a:cs typeface="Arial"/>
              </a:rPr>
              <a:t>Ferroresonancia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7490" y="301434"/>
            <a:ext cx="8581760" cy="612959"/>
          </a:xfrm>
          <a:prstGeom prst="rect">
            <a:avLst/>
          </a:prstGeom>
        </p:spPr>
        <p:txBody>
          <a:bodyPr vert="horz" wrap="square" lIns="0" tIns="104111" rIns="0" bIns="0" rtlCol="0">
            <a:spAutoFit/>
          </a:bodyPr>
          <a:lstStyle/>
          <a:p>
            <a:pPr marL="73006" algn="ctr">
              <a:spcBef>
                <a:spcPts val="819"/>
              </a:spcBef>
            </a:pPr>
            <a:r>
              <a:rPr sz="3300" spc="-10" dirty="0">
                <a:solidFill>
                  <a:srgbClr val="000099"/>
                </a:solidFill>
              </a:rPr>
              <a:t>OBJETIVO</a:t>
            </a:r>
            <a:endParaRPr sz="3300"/>
          </a:p>
        </p:txBody>
      </p:sp>
      <p:sp>
        <p:nvSpPr>
          <p:cNvPr id="6" name="object 6"/>
          <p:cNvSpPr txBox="1"/>
          <p:nvPr/>
        </p:nvSpPr>
        <p:spPr>
          <a:xfrm>
            <a:off x="495300" y="1662813"/>
            <a:ext cx="8833950" cy="3532373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378361" marR="5713" indent="-365665" algn="just">
              <a:spcBef>
                <a:spcPts val="106"/>
              </a:spcBef>
              <a:buChar char="•"/>
              <a:tabLst>
                <a:tab pos="377728" algn="l"/>
                <a:tab pos="378361" algn="l"/>
              </a:tabLst>
            </a:pPr>
            <a:r>
              <a:rPr sz="2400" dirty="0">
                <a:latin typeface="Arial"/>
                <a:cs typeface="Arial"/>
              </a:rPr>
              <a:t>Identificar</a:t>
            </a:r>
            <a:r>
              <a:rPr sz="2400" spc="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condiciones</a:t>
            </a:r>
            <a:r>
              <a:rPr sz="2400" spc="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normales</a:t>
            </a:r>
            <a:r>
              <a:rPr sz="2400" spc="6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operación</a:t>
            </a:r>
            <a:r>
              <a:rPr sz="2400" spc="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sistema </a:t>
            </a:r>
            <a:r>
              <a:rPr sz="2400" dirty="0">
                <a:latin typeface="Arial"/>
                <a:cs typeface="Arial"/>
              </a:rPr>
              <a:t>eléctrico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potencia.</a:t>
            </a:r>
            <a:endParaRPr sz="2400" dirty="0">
              <a:latin typeface="Arial"/>
              <a:cs typeface="Arial"/>
            </a:endParaRPr>
          </a:p>
          <a:p>
            <a:pPr marL="378361" indent="-365665" algn="just">
              <a:spcBef>
                <a:spcPts val="1080"/>
              </a:spcBef>
              <a:buChar char="•"/>
              <a:tabLst>
                <a:tab pos="377728" algn="l"/>
                <a:tab pos="378361" algn="l"/>
              </a:tabLst>
            </a:pPr>
            <a:r>
              <a:rPr sz="2400" dirty="0">
                <a:latin typeface="Arial"/>
                <a:cs typeface="Arial"/>
              </a:rPr>
              <a:t>Definir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tipos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sistemas</a:t>
            </a:r>
            <a:r>
              <a:rPr sz="2400" spc="-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eléctricos</a:t>
            </a:r>
            <a:r>
              <a:rPr sz="2400" spc="-4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(aterrados</a:t>
            </a:r>
            <a:r>
              <a:rPr sz="2400" spc="-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aislados).</a:t>
            </a:r>
            <a:endParaRPr sz="2400" dirty="0">
              <a:latin typeface="Arial"/>
              <a:cs typeface="Arial"/>
            </a:endParaRPr>
          </a:p>
          <a:p>
            <a:pPr marL="378361" marR="5077" indent="-365665" algn="just">
              <a:spcBef>
                <a:spcPts val="1080"/>
              </a:spcBef>
              <a:buChar char="•"/>
              <a:tabLst>
                <a:tab pos="377728" algn="l"/>
                <a:tab pos="378361" algn="l"/>
                <a:tab pos="1496310" algn="l"/>
                <a:tab pos="2017509" algn="l"/>
                <a:tab pos="3328443" algn="l"/>
                <a:tab pos="4062950" algn="l"/>
                <a:tab pos="4542886" algn="l"/>
                <a:tab pos="6235994" algn="l"/>
                <a:tab pos="7479001" algn="l"/>
              </a:tabLst>
            </a:pPr>
            <a:r>
              <a:rPr sz="2400" spc="-10" dirty="0">
                <a:latin typeface="Arial"/>
                <a:cs typeface="Arial"/>
              </a:rPr>
              <a:t>Analizar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4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diferentes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tipos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4" dirty="0">
                <a:latin typeface="Arial"/>
                <a:cs typeface="Arial"/>
              </a:rPr>
              <a:t>de</a:t>
            </a:r>
            <a:r>
              <a:rPr lang="es-ES" sz="2400" spc="-24" dirty="0">
                <a:latin typeface="Arial"/>
                <a:cs typeface="Arial"/>
              </a:rPr>
              <a:t> </a:t>
            </a:r>
            <a:r>
              <a:rPr sz="2400" spc="-10" dirty="0" err="1">
                <a:latin typeface="Arial"/>
                <a:cs typeface="Arial"/>
              </a:rPr>
              <a:t>cortocircuitos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mediante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4" dirty="0">
                <a:latin typeface="Arial"/>
                <a:cs typeface="Arial"/>
              </a:rPr>
              <a:t>el </a:t>
            </a:r>
            <a:r>
              <a:rPr sz="2400" dirty="0">
                <a:latin typeface="Arial"/>
                <a:cs typeface="Arial"/>
              </a:rPr>
              <a:t>empleo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oscilogramas.</a:t>
            </a:r>
            <a:endParaRPr sz="2400" dirty="0">
              <a:latin typeface="Arial"/>
              <a:cs typeface="Arial"/>
            </a:endParaRPr>
          </a:p>
          <a:p>
            <a:pPr marL="378361" indent="-365665" algn="just">
              <a:spcBef>
                <a:spcPts val="1080"/>
              </a:spcBef>
              <a:buChar char="•"/>
              <a:tabLst>
                <a:tab pos="377728" algn="l"/>
                <a:tab pos="378361" algn="l"/>
              </a:tabLst>
            </a:pPr>
            <a:r>
              <a:rPr sz="2400" dirty="0">
                <a:latin typeface="Arial"/>
                <a:cs typeface="Arial"/>
              </a:rPr>
              <a:t>Evaluar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evolución</a:t>
            </a:r>
            <a:r>
              <a:rPr sz="2400" spc="-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corriente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cortocircuito</a:t>
            </a:r>
            <a:endParaRPr sz="2400" dirty="0">
              <a:latin typeface="Arial"/>
              <a:cs typeface="Arial"/>
            </a:endParaRPr>
          </a:p>
          <a:p>
            <a:pPr marL="377728" marR="5077" indent="-365665" algn="just">
              <a:spcBef>
                <a:spcPts val="1086"/>
              </a:spcBef>
              <a:buChar char="•"/>
              <a:tabLst>
                <a:tab pos="377728" algn="l"/>
                <a:tab pos="378361" algn="l"/>
                <a:tab pos="1528684" algn="l"/>
                <a:tab pos="1999099" algn="l"/>
                <a:tab pos="3261152" algn="l"/>
                <a:tab pos="4663503" algn="l"/>
                <a:tab pos="5853188" algn="l"/>
                <a:tab pos="7550738" algn="l"/>
              </a:tabLst>
            </a:pPr>
            <a:r>
              <a:rPr sz="2400" spc="-10" dirty="0">
                <a:latin typeface="Arial"/>
                <a:cs typeface="Arial"/>
              </a:rPr>
              <a:t>Describir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4" dirty="0">
                <a:latin typeface="Arial"/>
                <a:cs typeface="Arial"/>
              </a:rPr>
              <a:t>los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diferentes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 err="1">
                <a:latin typeface="Arial"/>
                <a:cs typeface="Arial"/>
              </a:rPr>
              <a:t>fenómenos</a:t>
            </a:r>
            <a:r>
              <a:rPr lang="es-ES" sz="2400" spc="-10" dirty="0">
                <a:latin typeface="Arial"/>
                <a:cs typeface="Arial"/>
              </a:rPr>
              <a:t> </a:t>
            </a:r>
            <a:r>
              <a:rPr sz="2400" spc="-10" dirty="0" err="1">
                <a:latin typeface="Arial"/>
                <a:cs typeface="Arial"/>
              </a:rPr>
              <a:t>ocurridos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antes</a:t>
            </a:r>
            <a:r>
              <a:rPr sz="2400" spc="-10" dirty="0" smtClean="0">
                <a:latin typeface="Arial"/>
                <a:cs typeface="Arial"/>
              </a:rPr>
              <a:t>,</a:t>
            </a:r>
            <a:r>
              <a:rPr lang="es-ES" sz="2400" spc="-10" dirty="0" smtClean="0">
                <a:latin typeface="Arial"/>
                <a:cs typeface="Arial"/>
              </a:rPr>
              <a:t> </a:t>
            </a:r>
            <a:r>
              <a:rPr sz="2400" spc="-10" dirty="0" err="1" smtClean="0">
                <a:latin typeface="Arial"/>
                <a:cs typeface="Arial"/>
              </a:rPr>
              <a:t>durante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1" dirty="0">
                <a:latin typeface="Arial"/>
                <a:cs typeface="Arial"/>
              </a:rPr>
              <a:t>y </a:t>
            </a:r>
            <a:r>
              <a:rPr sz="2400" dirty="0">
                <a:latin typeface="Arial"/>
                <a:cs typeface="Arial"/>
              </a:rPr>
              <a:t>después</a:t>
            </a:r>
            <a:r>
              <a:rPr sz="2400" spc="-4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falla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eléctrico.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4070" y="292676"/>
            <a:ext cx="8502650" cy="902333"/>
            <a:chOff x="684212" y="1109472"/>
            <a:chExt cx="7848600" cy="902335"/>
          </a:xfrm>
        </p:grpSpPr>
        <p:sp>
          <p:nvSpPr>
            <p:cNvPr id="3" name="object 3"/>
            <p:cNvSpPr/>
            <p:nvPr/>
          </p:nvSpPr>
          <p:spPr>
            <a:xfrm>
              <a:off x="684212" y="1125537"/>
              <a:ext cx="7848600" cy="719455"/>
            </a:xfrm>
            <a:custGeom>
              <a:avLst/>
              <a:gdLst/>
              <a:ahLst/>
              <a:cxnLst/>
              <a:rect l="l" t="t" r="r" b="b"/>
              <a:pathLst>
                <a:path w="7848600" h="719455">
                  <a:moveTo>
                    <a:pt x="7848600" y="0"/>
                  </a:moveTo>
                  <a:lnTo>
                    <a:pt x="0" y="0"/>
                  </a:lnTo>
                  <a:lnTo>
                    <a:pt x="0" y="719137"/>
                  </a:lnTo>
                  <a:lnTo>
                    <a:pt x="7848600" y="719137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2155" y="1109472"/>
              <a:ext cx="3701796" cy="90220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64463" y="1925428"/>
            <a:ext cx="124513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0700" y="1925428"/>
            <a:ext cx="3134148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  <a:tabLst>
                <a:tab pos="480572" algn="l"/>
                <a:tab pos="1650573" algn="l"/>
              </a:tabLst>
            </a:pPr>
            <a:r>
              <a:rPr sz="2000" spc="-24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presente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disertación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0699" y="2230228"/>
            <a:ext cx="1576705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  <a:tabLst>
                <a:tab pos="1158576" algn="l"/>
              </a:tabLst>
            </a:pPr>
            <a:r>
              <a:rPr sz="2000" spc="-10" dirty="0">
                <a:latin typeface="Arial"/>
                <a:cs typeface="Arial"/>
              </a:rPr>
              <a:t>técnicas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39103" y="2230228"/>
            <a:ext cx="5621655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  <a:tabLst>
                <a:tab pos="1076047" algn="l"/>
                <a:tab pos="1429650" algn="l"/>
                <a:tab pos="3181797" algn="l"/>
                <a:tab pos="3678873" algn="l"/>
              </a:tabLst>
            </a:pPr>
            <a:r>
              <a:rPr sz="2000" spc="-10" dirty="0">
                <a:latin typeface="Arial"/>
                <a:cs typeface="Arial"/>
              </a:rPr>
              <a:t>análisis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1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interpretación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oscilogramas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66692" y="1925429"/>
            <a:ext cx="4631055" cy="629014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R="5077" algn="r">
              <a:spcBef>
                <a:spcPts val="106"/>
              </a:spcBef>
              <a:tabLst>
                <a:tab pos="733870" algn="l"/>
                <a:tab pos="1536938" algn="l"/>
                <a:tab pos="2667581" algn="l"/>
                <a:tab pos="3925190" algn="l"/>
              </a:tabLst>
            </a:pPr>
            <a:r>
              <a:rPr sz="2000" spc="-10" dirty="0">
                <a:latin typeface="Arial"/>
                <a:cs typeface="Arial"/>
              </a:rPr>
              <a:t>tiene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como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finalidad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presentar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las</a:t>
            </a:r>
            <a:endParaRPr sz="2000" dirty="0">
              <a:latin typeface="Arial"/>
              <a:cs typeface="Arial"/>
            </a:endParaRPr>
          </a:p>
          <a:p>
            <a:pPr marR="5713" algn="r"/>
            <a:r>
              <a:rPr sz="2000" spc="-24" dirty="0">
                <a:latin typeface="Arial"/>
                <a:cs typeface="Arial"/>
              </a:rPr>
              <a:t>de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1060700" y="2398326"/>
            <a:ext cx="7938558" cy="1523456"/>
          </a:xfrm>
          <a:prstGeom prst="rect">
            <a:avLst/>
          </a:prstGeom>
        </p:spPr>
        <p:txBody>
          <a:bodyPr vert="horz" wrap="square" lIns="0" tIns="149822" rIns="0" bIns="0" rtlCol="0">
            <a:spAutoFit/>
          </a:bodyPr>
          <a:lstStyle/>
          <a:p>
            <a:pPr marL="12698" algn="just">
              <a:spcBef>
                <a:spcPts val="1179"/>
              </a:spcBef>
            </a:pPr>
            <a:r>
              <a:rPr dirty="0"/>
              <a:t>ocurrencias</a:t>
            </a:r>
            <a:r>
              <a:rPr spc="-55" dirty="0"/>
              <a:t> </a:t>
            </a:r>
            <a:r>
              <a:rPr dirty="0"/>
              <a:t>en</a:t>
            </a:r>
            <a:r>
              <a:rPr spc="-10" dirty="0"/>
              <a:t> </a:t>
            </a:r>
            <a:r>
              <a:rPr dirty="0"/>
              <a:t>el</a:t>
            </a:r>
            <a:r>
              <a:rPr spc="-14" dirty="0"/>
              <a:t> </a:t>
            </a:r>
            <a:r>
              <a:rPr dirty="0"/>
              <a:t>sistema</a:t>
            </a:r>
            <a:r>
              <a:rPr spc="-41" dirty="0"/>
              <a:t> </a:t>
            </a:r>
            <a:r>
              <a:rPr spc="-10" dirty="0"/>
              <a:t>eléctrico.</a:t>
            </a:r>
          </a:p>
          <a:p>
            <a:pPr marL="12698" marR="5077" algn="just">
              <a:spcBef>
                <a:spcPts val="1080"/>
              </a:spcBef>
            </a:pPr>
            <a:r>
              <a:rPr dirty="0"/>
              <a:t>Se</a:t>
            </a:r>
            <a:r>
              <a:rPr spc="75" dirty="0"/>
              <a:t> </a:t>
            </a:r>
            <a:r>
              <a:rPr dirty="0"/>
              <a:t>explicará</a:t>
            </a:r>
            <a:r>
              <a:rPr spc="65" dirty="0"/>
              <a:t> </a:t>
            </a:r>
            <a:r>
              <a:rPr dirty="0"/>
              <a:t>brevemente</a:t>
            </a:r>
            <a:r>
              <a:rPr spc="75" dirty="0"/>
              <a:t> </a:t>
            </a:r>
            <a:r>
              <a:rPr dirty="0"/>
              <a:t>los</a:t>
            </a:r>
            <a:r>
              <a:rPr spc="69" dirty="0"/>
              <a:t> </a:t>
            </a:r>
            <a:r>
              <a:rPr dirty="0"/>
              <a:t>conceptos</a:t>
            </a:r>
            <a:r>
              <a:rPr spc="75" dirty="0"/>
              <a:t> </a:t>
            </a:r>
            <a:r>
              <a:rPr dirty="0"/>
              <a:t>de</a:t>
            </a:r>
            <a:r>
              <a:rPr spc="59" dirty="0"/>
              <a:t> </a:t>
            </a:r>
            <a:r>
              <a:rPr dirty="0"/>
              <a:t>sistemas</a:t>
            </a:r>
            <a:r>
              <a:rPr spc="65" dirty="0"/>
              <a:t> </a:t>
            </a:r>
            <a:r>
              <a:rPr dirty="0"/>
              <a:t>aterrados</a:t>
            </a:r>
            <a:r>
              <a:rPr spc="86" dirty="0"/>
              <a:t> </a:t>
            </a:r>
            <a:r>
              <a:rPr spc="-51" dirty="0"/>
              <a:t>y </a:t>
            </a:r>
            <a:r>
              <a:rPr dirty="0"/>
              <a:t>aislados,</a:t>
            </a:r>
            <a:r>
              <a:rPr spc="100" dirty="0"/>
              <a:t> </a:t>
            </a:r>
            <a:r>
              <a:rPr dirty="0"/>
              <a:t>tipos</a:t>
            </a:r>
            <a:r>
              <a:rPr spc="114" dirty="0"/>
              <a:t> </a:t>
            </a:r>
            <a:r>
              <a:rPr dirty="0"/>
              <a:t>de</a:t>
            </a:r>
            <a:r>
              <a:rPr spc="106" dirty="0"/>
              <a:t> </a:t>
            </a:r>
            <a:r>
              <a:rPr dirty="0"/>
              <a:t>cortocircuitos</a:t>
            </a:r>
            <a:r>
              <a:rPr spc="114" dirty="0"/>
              <a:t> </a:t>
            </a:r>
            <a:r>
              <a:rPr dirty="0"/>
              <a:t>y</a:t>
            </a:r>
            <a:r>
              <a:rPr spc="106" dirty="0"/>
              <a:t> </a:t>
            </a:r>
            <a:r>
              <a:rPr dirty="0"/>
              <a:t>sus</a:t>
            </a:r>
            <a:r>
              <a:rPr spc="100" dirty="0"/>
              <a:t> </a:t>
            </a:r>
            <a:r>
              <a:rPr dirty="0"/>
              <a:t>respectivos</a:t>
            </a:r>
            <a:r>
              <a:rPr spc="106" dirty="0"/>
              <a:t> </a:t>
            </a:r>
            <a:r>
              <a:rPr spc="-10" dirty="0"/>
              <a:t>oscilogramas, </a:t>
            </a:r>
            <a:r>
              <a:rPr dirty="0"/>
              <a:t>oscilaciones</a:t>
            </a:r>
            <a:r>
              <a:rPr spc="519" dirty="0"/>
              <a:t> </a:t>
            </a:r>
            <a:r>
              <a:rPr dirty="0"/>
              <a:t>de</a:t>
            </a:r>
            <a:r>
              <a:rPr spc="509" dirty="0"/>
              <a:t> </a:t>
            </a:r>
            <a:r>
              <a:rPr dirty="0"/>
              <a:t>potencia,</a:t>
            </a:r>
            <a:r>
              <a:rPr spc="509" dirty="0"/>
              <a:t> </a:t>
            </a:r>
            <a:r>
              <a:rPr dirty="0"/>
              <a:t>magnetizaciones</a:t>
            </a:r>
            <a:r>
              <a:rPr spc="526" dirty="0"/>
              <a:t> </a:t>
            </a:r>
            <a:r>
              <a:rPr dirty="0"/>
              <a:t>transitorias</a:t>
            </a:r>
            <a:r>
              <a:rPr spc="526" dirty="0"/>
              <a:t> </a:t>
            </a:r>
            <a:r>
              <a:rPr dirty="0"/>
              <a:t>de</a:t>
            </a:r>
            <a:r>
              <a:rPr spc="509" dirty="0"/>
              <a:t> </a:t>
            </a:r>
            <a:r>
              <a:rPr spc="-24" dirty="0"/>
              <a:t>los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60700" y="3891643"/>
            <a:ext cx="5924338" cy="320599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  <a:tabLst>
                <a:tab pos="2140031" algn="l"/>
                <a:tab pos="2701862" algn="l"/>
                <a:tab pos="4012798" algn="l"/>
              </a:tabLst>
            </a:pPr>
            <a:r>
              <a:rPr sz="2000" spc="-10" dirty="0">
                <a:latin typeface="Arial"/>
                <a:cs typeface="Arial"/>
              </a:rPr>
              <a:t>transformadores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potencia,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saturaciones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0703" y="4196518"/>
            <a:ext cx="5951167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  <a:tabLst>
                <a:tab pos="1679141" algn="l"/>
                <a:tab pos="2244781" algn="l"/>
                <a:tab pos="3162118" algn="l"/>
                <a:tab pos="3671255" algn="l"/>
              </a:tabLst>
            </a:pPr>
            <a:r>
              <a:rPr sz="2000" spc="-10" dirty="0">
                <a:latin typeface="Arial"/>
                <a:cs typeface="Arial"/>
              </a:rPr>
              <a:t>energización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del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banco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condensadores,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8151" y="3891644"/>
            <a:ext cx="1770010" cy="628375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42534">
              <a:spcBef>
                <a:spcPts val="100"/>
              </a:spcBef>
              <a:tabLst>
                <a:tab pos="603728" algn="l"/>
                <a:tab pos="1209996" algn="l"/>
              </a:tabLst>
            </a:pPr>
            <a:r>
              <a:rPr sz="2000" spc="-24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los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TC,</a:t>
            </a:r>
            <a:endParaRPr sz="2000" dirty="0">
              <a:latin typeface="Arial"/>
              <a:cs typeface="Arial"/>
            </a:endParaRPr>
          </a:p>
          <a:p>
            <a:pPr marL="12698">
              <a:spcBef>
                <a:spcPts val="4"/>
              </a:spcBef>
              <a:tabLst>
                <a:tab pos="576432" algn="l"/>
                <a:tab pos="1422033" algn="l"/>
              </a:tabLst>
            </a:pPr>
            <a:r>
              <a:rPr sz="2000" spc="-24" dirty="0">
                <a:latin typeface="Arial"/>
                <a:cs typeface="Arial"/>
              </a:rPr>
              <a:t>así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como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el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4463" y="4365104"/>
            <a:ext cx="8332735" cy="1261846"/>
          </a:xfrm>
          <a:prstGeom prst="rect">
            <a:avLst/>
          </a:prstGeom>
        </p:spPr>
        <p:txBody>
          <a:bodyPr vert="horz" wrap="square" lIns="0" tIns="149822" rIns="0" bIns="0" rtlCol="0">
            <a:spAutoFit/>
          </a:bodyPr>
          <a:lstStyle/>
          <a:p>
            <a:pPr marL="378361">
              <a:spcBef>
                <a:spcPts val="1179"/>
              </a:spcBef>
            </a:pPr>
            <a:r>
              <a:rPr sz="2000" dirty="0">
                <a:latin typeface="Arial"/>
                <a:cs typeface="Arial"/>
              </a:rPr>
              <a:t>fenómeno</a:t>
            </a:r>
            <a:r>
              <a:rPr sz="2000" spc="-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resonancia.</a:t>
            </a:r>
            <a:endParaRPr sz="2000" dirty="0">
              <a:latin typeface="Arial"/>
              <a:cs typeface="Arial"/>
            </a:endParaRPr>
          </a:p>
          <a:p>
            <a:pPr marL="378361" marR="5077" indent="-365665">
              <a:spcBef>
                <a:spcPts val="1075"/>
              </a:spcBef>
              <a:buChar char="•"/>
              <a:tabLst>
                <a:tab pos="377728" algn="l"/>
                <a:tab pos="378361" algn="l"/>
                <a:tab pos="1801029" algn="l"/>
                <a:tab pos="2233988" algn="l"/>
                <a:tab pos="3741086" algn="l"/>
                <a:tab pos="4189283" algn="l"/>
                <a:tab pos="4890142" algn="l"/>
                <a:tab pos="6014436" algn="l"/>
                <a:tab pos="7409169" algn="l"/>
              </a:tabLst>
            </a:pPr>
            <a:r>
              <a:rPr sz="2000" spc="-10" dirty="0">
                <a:latin typeface="Arial"/>
                <a:cs typeface="Arial"/>
              </a:rPr>
              <a:t>Finalmente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se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desarrollará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un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caso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práctico,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analizando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4" dirty="0">
                <a:latin typeface="Arial"/>
                <a:cs typeface="Arial"/>
              </a:rPr>
              <a:t>su </a:t>
            </a:r>
            <a:r>
              <a:rPr sz="2000" dirty="0">
                <a:latin typeface="Arial"/>
                <a:cs typeface="Arial"/>
              </a:rPr>
              <a:t>comportamiento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mediante</a:t>
            </a:r>
            <a:r>
              <a:rPr sz="2000" spc="-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2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oscilogramas.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7789" y="2845691"/>
            <a:ext cx="6190562" cy="70595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4500" dirty="0">
                <a:solidFill>
                  <a:srgbClr val="000000"/>
                </a:solidFill>
              </a:rPr>
              <a:t>ANÁLISIS DE </a:t>
            </a:r>
            <a:r>
              <a:rPr sz="4500" spc="-10" dirty="0">
                <a:solidFill>
                  <a:srgbClr val="000000"/>
                </a:solidFill>
              </a:rPr>
              <a:t>FALLAS</a:t>
            </a:r>
            <a:endParaRPr sz="450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601" y="2086488"/>
            <a:ext cx="6791113" cy="1023355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Condición</a:t>
            </a:r>
            <a:r>
              <a:rPr sz="2400" b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400" b="1" u="sng" spc="-6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Equilibrio</a:t>
            </a:r>
            <a:r>
              <a:rPr sz="2400" b="1" u="sng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(Carga</a:t>
            </a:r>
            <a:r>
              <a:rPr sz="2400" b="1" u="sng" spc="-6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Normal)</a:t>
            </a:r>
            <a:endParaRPr sz="2400">
              <a:latin typeface="Arial"/>
              <a:cs typeface="Arial"/>
            </a:endParaRPr>
          </a:p>
          <a:p>
            <a:pPr marL="355507">
              <a:spcBef>
                <a:spcPts val="2414"/>
              </a:spcBef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figura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representa</a:t>
            </a:r>
            <a:r>
              <a:rPr sz="2000" spc="-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sistema</a:t>
            </a:r>
            <a:r>
              <a:rPr sz="2000" spc="-5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trifásico</a:t>
            </a:r>
            <a:r>
              <a:rPr sz="2000" spc="-2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equilibrado.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9955" y="488643"/>
            <a:ext cx="8581760" cy="554601"/>
          </a:xfrm>
          <a:prstGeom prst="rect">
            <a:avLst/>
          </a:prstGeom>
        </p:spPr>
        <p:txBody>
          <a:bodyPr vert="horz" wrap="square" lIns="0" tIns="152997" rIns="0" bIns="0" rtlCol="0">
            <a:spAutoFit/>
          </a:bodyPr>
          <a:lstStyle/>
          <a:p>
            <a:pPr marL="164423">
              <a:spcBef>
                <a:spcPts val="1206"/>
              </a:spcBef>
            </a:pPr>
            <a:r>
              <a:rPr sz="2600" dirty="0"/>
              <a:t>1.</a:t>
            </a:r>
            <a:r>
              <a:rPr sz="2600" spc="-4" dirty="0"/>
              <a:t> </a:t>
            </a:r>
            <a:r>
              <a:rPr sz="2600" dirty="0"/>
              <a:t>CONDICIONES</a:t>
            </a:r>
            <a:r>
              <a:rPr sz="2600" spc="-35" dirty="0"/>
              <a:t> </a:t>
            </a:r>
            <a:r>
              <a:rPr sz="2600" dirty="0"/>
              <a:t>NORMALES</a:t>
            </a:r>
            <a:r>
              <a:rPr sz="2600" spc="-35" dirty="0"/>
              <a:t> </a:t>
            </a:r>
            <a:r>
              <a:rPr sz="2600"/>
              <a:t>DE</a:t>
            </a:r>
            <a:r>
              <a:rPr sz="2600" spc="4"/>
              <a:t> </a:t>
            </a:r>
            <a:r>
              <a:rPr sz="2600" spc="-10" smtClean="0"/>
              <a:t>OPERACIÓN</a:t>
            </a:r>
            <a:endParaRPr sz="26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5533" y="3251940"/>
            <a:ext cx="6344659" cy="2879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488" y="558549"/>
            <a:ext cx="7865639" cy="382154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 b="0" dirty="0">
                <a:solidFill>
                  <a:srgbClr val="000000"/>
                </a:solidFill>
              </a:rPr>
              <a:t>Tensión</a:t>
            </a:r>
            <a:r>
              <a:rPr sz="2400" b="0" spc="10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y</a:t>
            </a:r>
            <a:r>
              <a:rPr sz="2400" b="0" spc="-20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Corriente</a:t>
            </a:r>
            <a:r>
              <a:rPr sz="2400" b="0" spc="10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en</a:t>
            </a:r>
            <a:r>
              <a:rPr sz="2400" b="0" spc="-14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la fase</a:t>
            </a:r>
            <a:r>
              <a:rPr sz="2400" b="0" spc="-20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A,</a:t>
            </a:r>
            <a:r>
              <a:rPr sz="2400" b="0" spc="-14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con</a:t>
            </a:r>
            <a:r>
              <a:rPr sz="2400" b="0" spc="-14" dirty="0">
                <a:solidFill>
                  <a:srgbClr val="000000"/>
                </a:solidFill>
              </a:rPr>
              <a:t> </a:t>
            </a:r>
            <a:r>
              <a:rPr sz="2400" b="0" dirty="0">
                <a:solidFill>
                  <a:srgbClr val="000000"/>
                </a:solidFill>
              </a:rPr>
              <a:t>carga</a:t>
            </a:r>
            <a:r>
              <a:rPr sz="2400" b="0" spc="-14" dirty="0">
                <a:solidFill>
                  <a:srgbClr val="000000"/>
                </a:solidFill>
              </a:rPr>
              <a:t> </a:t>
            </a:r>
            <a:r>
              <a:rPr sz="2400" b="0" spc="-10" dirty="0">
                <a:solidFill>
                  <a:srgbClr val="000000"/>
                </a:solidFill>
              </a:rPr>
              <a:t>inductiva.</a:t>
            </a:r>
            <a:endParaRPr sz="2400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629" y="2029559"/>
            <a:ext cx="7943609" cy="3505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5300" y="5258814"/>
            <a:ext cx="9080500" cy="38151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 marR="5077" algn="just">
              <a:spcBef>
                <a:spcPts val="96"/>
              </a:spcBef>
            </a:pPr>
            <a:r>
              <a:rPr sz="2400" spc="-1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4042" y="928670"/>
            <a:ext cx="6273799" cy="48768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7848" y="2752787"/>
            <a:ext cx="4432327" cy="2760367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299009" indent="-286946">
              <a:spcBef>
                <a:spcPts val="106"/>
              </a:spcBef>
              <a:buChar char="–"/>
              <a:tabLst>
                <a:tab pos="299009" algn="l"/>
                <a:tab pos="299642" algn="l"/>
              </a:tabLst>
            </a:pPr>
            <a:r>
              <a:rPr sz="2400" dirty="0">
                <a:latin typeface="Arial"/>
                <a:cs typeface="Arial"/>
              </a:rPr>
              <a:t>Sistema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solidamente</a:t>
            </a:r>
            <a:r>
              <a:rPr sz="2400" spc="-59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aterrado</a:t>
            </a:r>
            <a:endParaRPr sz="2400" dirty="0">
              <a:latin typeface="Arial"/>
              <a:cs typeface="Arial"/>
            </a:endParaRPr>
          </a:p>
          <a:p>
            <a:pPr marL="299009" indent="-286946">
              <a:spcBef>
                <a:spcPts val="1175"/>
              </a:spcBef>
              <a:buChar char="–"/>
              <a:tabLst>
                <a:tab pos="299009" algn="l"/>
                <a:tab pos="299642" algn="l"/>
              </a:tabLst>
            </a:pPr>
            <a:r>
              <a:rPr sz="2400" dirty="0">
                <a:latin typeface="Arial"/>
                <a:cs typeface="Arial"/>
              </a:rPr>
              <a:t>Sistema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aterrado</a:t>
            </a:r>
            <a:r>
              <a:rPr sz="2400" spc="-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través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resistencia</a:t>
            </a:r>
            <a:endParaRPr sz="2400" dirty="0">
              <a:latin typeface="Arial"/>
              <a:cs typeface="Arial"/>
            </a:endParaRPr>
          </a:p>
          <a:p>
            <a:pPr marL="299009" indent="-286946">
              <a:spcBef>
                <a:spcPts val="1175"/>
              </a:spcBef>
              <a:buChar char="–"/>
              <a:tabLst>
                <a:tab pos="299009" algn="l"/>
                <a:tab pos="299642" algn="l"/>
              </a:tabLst>
            </a:pPr>
            <a:r>
              <a:rPr sz="2400" dirty="0">
                <a:latin typeface="Arial"/>
                <a:cs typeface="Arial"/>
              </a:rPr>
              <a:t>Sistema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aterrado</a:t>
            </a:r>
            <a:r>
              <a:rPr sz="2400" spc="-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través</a:t>
            </a:r>
            <a:r>
              <a:rPr sz="2400" spc="-2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reactancia</a:t>
            </a:r>
            <a:endParaRPr sz="2400" dirty="0">
              <a:latin typeface="Arial"/>
              <a:cs typeface="Arial"/>
            </a:endParaRPr>
          </a:p>
          <a:p>
            <a:pPr marL="299009" indent="-286946">
              <a:spcBef>
                <a:spcPts val="1175"/>
              </a:spcBef>
              <a:buChar char="–"/>
              <a:tabLst>
                <a:tab pos="299009" algn="l"/>
                <a:tab pos="299642" algn="l"/>
              </a:tabLst>
            </a:pPr>
            <a:r>
              <a:rPr sz="2400" dirty="0">
                <a:latin typeface="Arial"/>
                <a:cs typeface="Arial"/>
              </a:rPr>
              <a:t>Sistema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aislado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" y="319081"/>
            <a:ext cx="7617296" cy="790575"/>
            <a:chOff x="569976" y="1125537"/>
            <a:chExt cx="7962900" cy="790575"/>
          </a:xfrm>
        </p:grpSpPr>
        <p:sp>
          <p:nvSpPr>
            <p:cNvPr id="5" name="object 5"/>
            <p:cNvSpPr/>
            <p:nvPr/>
          </p:nvSpPr>
          <p:spPr>
            <a:xfrm>
              <a:off x="684212" y="1125537"/>
              <a:ext cx="7848600" cy="719455"/>
            </a:xfrm>
            <a:custGeom>
              <a:avLst/>
              <a:gdLst/>
              <a:ahLst/>
              <a:cxnLst/>
              <a:rect l="l" t="t" r="r" b="b"/>
              <a:pathLst>
                <a:path w="7848600" h="719455">
                  <a:moveTo>
                    <a:pt x="7848600" y="0"/>
                  </a:moveTo>
                  <a:lnTo>
                    <a:pt x="0" y="0"/>
                  </a:lnTo>
                  <a:lnTo>
                    <a:pt x="0" y="719137"/>
                  </a:lnTo>
                  <a:lnTo>
                    <a:pt x="7848600" y="719137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76" y="1179576"/>
              <a:ext cx="7607808" cy="736091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72756" y="2132856"/>
            <a:ext cx="4705350" cy="444693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660" y="285727"/>
            <a:ext cx="6965205" cy="628654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472" y="391172"/>
            <a:ext cx="7545070" cy="382154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 dirty="0"/>
              <a:t>2.1</a:t>
            </a:r>
            <a:r>
              <a:rPr sz="2400" spc="-86" dirty="0"/>
              <a:t> </a:t>
            </a:r>
            <a:r>
              <a:rPr sz="2400" dirty="0"/>
              <a:t>Cortocircuito</a:t>
            </a:r>
            <a:r>
              <a:rPr sz="2400" spc="-86" dirty="0"/>
              <a:t> </a:t>
            </a:r>
            <a:r>
              <a:rPr sz="2400" spc="-20" dirty="0"/>
              <a:t>Fase-</a:t>
            </a:r>
            <a:r>
              <a:rPr sz="2400" dirty="0"/>
              <a:t>Tierra</a:t>
            </a:r>
            <a:r>
              <a:rPr sz="2400" spc="-59" dirty="0"/>
              <a:t> </a:t>
            </a:r>
            <a:r>
              <a:rPr sz="2400" dirty="0"/>
              <a:t>en</a:t>
            </a:r>
            <a:r>
              <a:rPr sz="2400" spc="-90" dirty="0"/>
              <a:t> </a:t>
            </a:r>
            <a:r>
              <a:rPr sz="2400" dirty="0"/>
              <a:t>sistema</a:t>
            </a:r>
            <a:r>
              <a:rPr sz="2400" spc="-69" dirty="0"/>
              <a:t> </a:t>
            </a:r>
            <a:r>
              <a:rPr sz="2400" spc="-10" dirty="0"/>
              <a:t>aislado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753" y="2743205"/>
            <a:ext cx="4107017" cy="338214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96486" y="1928806"/>
            <a:ext cx="9014116" cy="3628553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3755690" marR="149185" algn="just">
              <a:lnSpc>
                <a:spcPts val="2598"/>
              </a:lnSpc>
            </a:pPr>
            <a:r>
              <a:rPr sz="2400" dirty="0">
                <a:latin typeface="Arial"/>
                <a:cs typeface="Arial"/>
              </a:rPr>
              <a:t>Las</a:t>
            </a:r>
            <a:r>
              <a:rPr sz="2400" spc="2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tensiones</a:t>
            </a:r>
            <a:r>
              <a:rPr sz="2400" spc="216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fase-</a:t>
            </a:r>
            <a:r>
              <a:rPr sz="2400" dirty="0">
                <a:latin typeface="Arial"/>
                <a:cs typeface="Arial"/>
              </a:rPr>
              <a:t>neutro</a:t>
            </a:r>
            <a:r>
              <a:rPr sz="2400" spc="2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pasarán</a:t>
            </a:r>
            <a:r>
              <a:rPr sz="2400" spc="210" dirty="0">
                <a:latin typeface="Arial"/>
                <a:cs typeface="Arial"/>
              </a:rPr>
              <a:t> </a:t>
            </a:r>
            <a:r>
              <a:rPr sz="2400" spc="-51" dirty="0">
                <a:latin typeface="Arial"/>
                <a:cs typeface="Arial"/>
              </a:rPr>
              <a:t>a </a:t>
            </a:r>
            <a:r>
              <a:rPr sz="2400" spc="-20" dirty="0">
                <a:latin typeface="Arial"/>
                <a:cs typeface="Arial"/>
              </a:rPr>
              <a:t>ser:</a:t>
            </a:r>
            <a:endParaRPr sz="2400" dirty="0">
              <a:latin typeface="Arial"/>
              <a:cs typeface="Arial"/>
            </a:endParaRPr>
          </a:p>
          <a:p>
            <a:pPr marL="3755690" algn="just">
              <a:lnSpc>
                <a:spcPts val="2598"/>
              </a:lnSpc>
              <a:spcBef>
                <a:spcPts val="1343"/>
              </a:spcBef>
            </a:pPr>
            <a:r>
              <a:rPr sz="2400" spc="-20" dirty="0">
                <a:latin typeface="Arial"/>
                <a:cs typeface="Arial"/>
              </a:rPr>
              <a:t>Va=0</a:t>
            </a:r>
            <a:r>
              <a:rPr sz="2400" spc="-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(esta</a:t>
            </a:r>
            <a:r>
              <a:rPr sz="2400" spc="-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fase</a:t>
            </a:r>
            <a:r>
              <a:rPr sz="2400" spc="-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va</a:t>
            </a:r>
            <a:r>
              <a:rPr sz="2400" spc="-3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tierra)</a:t>
            </a:r>
            <a:endParaRPr sz="2400" dirty="0">
              <a:latin typeface="Arial"/>
              <a:cs typeface="Arial"/>
            </a:endParaRPr>
          </a:p>
          <a:p>
            <a:pPr marL="3755690" marR="149822" algn="just">
              <a:lnSpc>
                <a:spcPts val="2598"/>
              </a:lnSpc>
              <a:spcBef>
                <a:spcPts val="1338"/>
              </a:spcBef>
            </a:pPr>
            <a:r>
              <a:rPr sz="2400" dirty="0">
                <a:latin typeface="Arial"/>
                <a:cs typeface="Arial"/>
              </a:rPr>
              <a:t>Vb=Vba</a:t>
            </a:r>
            <a:r>
              <a:rPr sz="2400" spc="306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(tensión</a:t>
            </a:r>
            <a:r>
              <a:rPr sz="2400" spc="3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306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línea,</a:t>
            </a:r>
            <a:r>
              <a:rPr sz="2400" spc="316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√3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veces </a:t>
            </a:r>
            <a:r>
              <a:rPr sz="2400" dirty="0">
                <a:latin typeface="Arial"/>
                <a:cs typeface="Arial"/>
              </a:rPr>
              <a:t>mayor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tensión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fase)</a:t>
            </a:r>
            <a:endParaRPr sz="2400" dirty="0">
              <a:latin typeface="Arial"/>
              <a:cs typeface="Arial"/>
            </a:endParaRPr>
          </a:p>
          <a:p>
            <a:pPr marL="3755690" marR="149185" algn="just">
              <a:lnSpc>
                <a:spcPts val="2598"/>
              </a:lnSpc>
              <a:spcBef>
                <a:spcPts val="1351"/>
              </a:spcBef>
            </a:pPr>
            <a:r>
              <a:rPr sz="2400" spc="-10" dirty="0">
                <a:latin typeface="Arial"/>
                <a:cs typeface="Arial"/>
              </a:rPr>
              <a:t>Vc=-</a:t>
            </a:r>
            <a:r>
              <a:rPr sz="2400" dirty="0">
                <a:latin typeface="Arial"/>
                <a:cs typeface="Arial"/>
              </a:rPr>
              <a:t>Vac</a:t>
            </a:r>
            <a:r>
              <a:rPr sz="2400" spc="24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(tensión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línea,</a:t>
            </a:r>
            <a:r>
              <a:rPr sz="2400" spc="2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√3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veces </a:t>
            </a:r>
            <a:r>
              <a:rPr sz="2400" dirty="0">
                <a:latin typeface="Arial"/>
                <a:cs typeface="Arial"/>
              </a:rPr>
              <a:t>mayor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tensión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fase)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ts val="2598"/>
              </a:lnSpc>
              <a:spcBef>
                <a:spcPts val="41"/>
              </a:spcBef>
            </a:pPr>
            <a:endParaRPr sz="2400" dirty="0">
              <a:latin typeface="Arial"/>
              <a:cs typeface="Arial"/>
            </a:endParaRPr>
          </a:p>
          <a:p>
            <a:pPr algn="just">
              <a:lnSpc>
                <a:spcPts val="2598"/>
              </a:lnSpc>
            </a:pPr>
            <a:r>
              <a:rPr sz="2400" b="1" dirty="0">
                <a:latin typeface="Arial"/>
                <a:cs typeface="Arial"/>
              </a:rPr>
              <a:t>El</a:t>
            </a:r>
            <a:r>
              <a:rPr sz="2400" b="1" spc="-5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sistema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continúa</a:t>
            </a:r>
            <a:r>
              <a:rPr sz="2400" b="1" spc="-5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operando</a:t>
            </a:r>
            <a:r>
              <a:rPr sz="2400" b="1" spc="-5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normalmente.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1708" y="1628800"/>
            <a:ext cx="8205747" cy="4727182"/>
            <a:chOff x="1901748" y="1575814"/>
            <a:chExt cx="5359721" cy="3797282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960" y="1575814"/>
              <a:ext cx="5340509" cy="23277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 rotWithShape="1">
            <a:blip r:embed="rId3" cstate="print"/>
            <a:srcRect b="33942"/>
            <a:stretch/>
          </p:blipFill>
          <p:spPr>
            <a:xfrm>
              <a:off x="1901748" y="3957472"/>
              <a:ext cx="2519349" cy="14156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20260" y="511059"/>
            <a:ext cx="7999752" cy="409717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9995" rIns="0" bIns="0" rtlCol="0">
            <a:spAutoFit/>
          </a:bodyPr>
          <a:lstStyle/>
          <a:p>
            <a:pPr marL="96495">
              <a:spcBef>
                <a:spcPts val="316"/>
              </a:spcBef>
            </a:pPr>
            <a:r>
              <a:rPr sz="2400" b="1" dirty="0">
                <a:latin typeface="Arial"/>
                <a:cs typeface="Arial"/>
              </a:rPr>
              <a:t>Condición</a:t>
            </a:r>
            <a:r>
              <a:rPr sz="2400" b="1" spc="-6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típica</a:t>
            </a:r>
            <a:r>
              <a:rPr sz="2400" b="1" spc="-5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un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sistema</a:t>
            </a:r>
            <a:r>
              <a:rPr sz="2400" b="1" spc="-41" dirty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aislado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6642" y="6167816"/>
            <a:ext cx="2301081" cy="31802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40629" rIns="0" bIns="0" rtlCol="0">
            <a:spAutoFit/>
          </a:bodyPr>
          <a:lstStyle/>
          <a:p>
            <a:pPr marL="191086">
              <a:spcBef>
                <a:spcPts val="320"/>
              </a:spcBef>
            </a:pPr>
            <a:r>
              <a:rPr b="1" dirty="0">
                <a:latin typeface="Arial"/>
                <a:cs typeface="Arial"/>
              </a:rPr>
              <a:t>Antes</a:t>
            </a:r>
            <a:r>
              <a:rPr b="1" spc="-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falla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138" y="6196970"/>
            <a:ext cx="2574872" cy="31802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40629" rIns="0" bIns="0" rtlCol="0">
            <a:spAutoFit/>
          </a:bodyPr>
          <a:lstStyle/>
          <a:p>
            <a:pPr marL="159343">
              <a:spcBef>
                <a:spcPts val="320"/>
              </a:spcBef>
            </a:pPr>
            <a:r>
              <a:rPr b="1" dirty="0">
                <a:latin typeface="Arial"/>
                <a:cs typeface="Arial"/>
              </a:rPr>
              <a:t>Después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5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falla</a:t>
            </a:r>
            <a:endParaRPr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98108" y="4095713"/>
            <a:ext cx="3327357" cy="185424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" y="2276872"/>
            <a:ext cx="9358378" cy="350046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1475" y="1400954"/>
            <a:ext cx="9163050" cy="429053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282" y="5715016"/>
            <a:ext cx="9163050" cy="382154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El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ángulo</a:t>
            </a:r>
            <a:r>
              <a:rPr sz="2400" spc="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fases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pasará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120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60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grados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3844" y="285728"/>
            <a:ext cx="8581760" cy="584099"/>
          </a:xfrm>
          <a:prstGeom prst="rect">
            <a:avLst/>
          </a:prstGeom>
        </p:spPr>
        <p:txBody>
          <a:bodyPr vert="horz" wrap="square" lIns="0" tIns="136490" rIns="0" bIns="0" rtlCol="0">
            <a:spAutoFit/>
          </a:bodyPr>
          <a:lstStyle/>
          <a:p>
            <a:pPr marL="164423">
              <a:spcBef>
                <a:spcPts val="1075"/>
              </a:spcBef>
            </a:pPr>
            <a:r>
              <a:rPr dirty="0"/>
              <a:t>3.</a:t>
            </a:r>
            <a:r>
              <a:rPr spc="-31" dirty="0"/>
              <a:t> </a:t>
            </a:r>
            <a:r>
              <a:rPr spc="-10" dirty="0"/>
              <a:t>CORTOCIRCUITOS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1702" y="2571747"/>
            <a:ext cx="5272891" cy="328614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28255" y="1105636"/>
            <a:ext cx="8971640" cy="1259317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200" b="1" dirty="0">
                <a:solidFill>
                  <a:srgbClr val="0066CC"/>
                </a:solidFill>
                <a:latin typeface="Arial"/>
                <a:cs typeface="Arial"/>
              </a:rPr>
              <a:t>3.1</a:t>
            </a:r>
            <a:r>
              <a:rPr sz="2200" b="1" spc="-41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66CC"/>
                </a:solidFill>
                <a:latin typeface="Arial"/>
                <a:cs typeface="Arial"/>
              </a:rPr>
              <a:t>TRIFÁSICO</a:t>
            </a:r>
            <a:endParaRPr sz="2200" dirty="0">
              <a:latin typeface="Arial"/>
              <a:cs typeface="Arial"/>
            </a:endParaRPr>
          </a:p>
          <a:p>
            <a:pPr marL="12698">
              <a:spcBef>
                <a:spcPts val="1837"/>
              </a:spcBef>
            </a:pP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Cortocircuito</a:t>
            </a:r>
            <a:r>
              <a:rPr sz="2200" b="1" u="sng" spc="-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los</a:t>
            </a:r>
            <a:r>
              <a:rPr sz="2200" b="1" u="sng" spc="-5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terminales</a:t>
            </a:r>
            <a:r>
              <a:rPr sz="2200" b="1" u="sng" spc="-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200" b="1" u="sng" spc="-4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2200" b="1" u="sng" spc="-5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generador</a:t>
            </a:r>
            <a:r>
              <a:rPr sz="22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síncrono</a:t>
            </a:r>
            <a:endParaRPr sz="2200" dirty="0">
              <a:latin typeface="Arial"/>
              <a:cs typeface="Arial"/>
            </a:endParaRPr>
          </a:p>
          <a:p>
            <a:pPr>
              <a:spcBef>
                <a:spcPts val="41"/>
              </a:spcBef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751" y="458149"/>
            <a:ext cx="9080500" cy="382793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 marR="5077" algn="just">
              <a:spcBef>
                <a:spcPts val="106"/>
              </a:spcBef>
            </a:pPr>
            <a:r>
              <a:rPr sz="2400" b="0" spc="-10" smtClean="0">
                <a:solidFill>
                  <a:srgbClr val="000000"/>
                </a:solidFill>
              </a:rPr>
              <a:t>.</a:t>
            </a:r>
            <a:endParaRPr sz="2400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6616" y="1674240"/>
            <a:ext cx="6268685" cy="378621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486" y="1787655"/>
            <a:ext cx="8513028" cy="49292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228604"/>
            <a:ext cx="8144098" cy="751486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Cortocircuito</a:t>
            </a:r>
            <a:r>
              <a:rPr sz="2400" b="1" u="sng" spc="-3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trifásico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algún</a:t>
            </a:r>
            <a:r>
              <a:rPr sz="2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punto</a:t>
            </a:r>
            <a:r>
              <a:rPr sz="2400" b="1" u="sng" spc="-3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sz="2400" b="1" u="sng" spc="-2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sistema</a:t>
            </a:r>
            <a:r>
              <a:rPr sz="2400" b="1" u="sng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eléctrico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1702" y="1988840"/>
            <a:ext cx="7042596" cy="385765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305" y="5250"/>
            <a:ext cx="7395991" cy="736068"/>
          </a:xfrm>
          <a:prstGeom prst="rect">
            <a:avLst/>
          </a:prstGeom>
        </p:spPr>
        <p:txBody>
          <a:bodyPr vert="horz" wrap="square" lIns="0" tIns="119349" rIns="0" bIns="0" rtlCol="0">
            <a:spAutoFit/>
          </a:bodyPr>
          <a:lstStyle/>
          <a:p>
            <a:pPr marL="12698" algn="just">
              <a:lnSpc>
                <a:spcPts val="2400"/>
              </a:lnSpc>
              <a:spcBef>
                <a:spcPts val="939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Ejemplo: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Oscilograma</a:t>
            </a:r>
            <a:r>
              <a:rPr sz="2000" b="1" spc="-5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real</a:t>
            </a:r>
            <a:r>
              <a:rPr sz="2000" b="1" spc="-3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de</a:t>
            </a:r>
            <a:r>
              <a:rPr sz="2000" b="1" spc="-24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cortocircuito</a:t>
            </a:r>
            <a:r>
              <a:rPr sz="2000" b="1" spc="-5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trifásico</a:t>
            </a:r>
            <a:r>
              <a:rPr sz="2000" b="1" spc="-59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-</a:t>
            </a:r>
            <a:r>
              <a:rPr sz="2000"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00"/>
                </a:solidFill>
                <a:latin typeface="Arial"/>
                <a:cs typeface="Arial"/>
              </a:rPr>
              <a:t>Con</a:t>
            </a:r>
            <a:r>
              <a:rPr sz="2000" b="1" spc="-24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dirty="0" err="1">
                <a:solidFill>
                  <a:srgbClr val="FF3300"/>
                </a:solidFill>
                <a:latin typeface="Arial"/>
                <a:cs typeface="Arial"/>
              </a:rPr>
              <a:t>recierre</a:t>
            </a:r>
            <a:r>
              <a:rPr sz="2000" b="1" spc="-5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spc="-10" dirty="0" err="1">
                <a:solidFill>
                  <a:srgbClr val="FF3300"/>
                </a:solidFill>
                <a:latin typeface="Arial"/>
                <a:cs typeface="Arial"/>
              </a:rPr>
              <a:t>automático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9092" y="642916"/>
            <a:ext cx="4953035" cy="17145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8957" y="2500317"/>
            <a:ext cx="8584282" cy="422856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300" y="431171"/>
            <a:ext cx="6851650" cy="382793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400" dirty="0">
                <a:solidFill>
                  <a:srgbClr val="000000"/>
                </a:solidFill>
              </a:rPr>
              <a:t>Mismo</a:t>
            </a:r>
            <a:r>
              <a:rPr sz="2400" spc="-24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Oscilograma</a:t>
            </a:r>
            <a:r>
              <a:rPr sz="2400" spc="-31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con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eventos</a:t>
            </a:r>
            <a:endParaRPr sz="2400" dirty="0"/>
          </a:p>
        </p:txBody>
      </p:sp>
      <p:grpSp>
        <p:nvGrpSpPr>
          <p:cNvPr id="8" name="Grupo 7"/>
          <p:cNvGrpSpPr/>
          <p:nvPr/>
        </p:nvGrpSpPr>
        <p:grpSpPr>
          <a:xfrm>
            <a:off x="165100" y="1052736"/>
            <a:ext cx="9550400" cy="5576664"/>
            <a:chOff x="1285004" y="2347573"/>
            <a:chExt cx="7249170" cy="3260213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5004" y="2347573"/>
              <a:ext cx="4611659" cy="32602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54829" y="2445516"/>
              <a:ext cx="2379345" cy="1899285"/>
            </a:xfrm>
            <a:custGeom>
              <a:avLst/>
              <a:gdLst/>
              <a:ahLst/>
              <a:cxnLst/>
              <a:rect l="l" t="t" r="r" b="b"/>
              <a:pathLst>
                <a:path w="2379345" h="1899285">
                  <a:moveTo>
                    <a:pt x="215998" y="520950"/>
                  </a:moveTo>
                  <a:lnTo>
                    <a:pt x="212586" y="475260"/>
                  </a:lnTo>
                  <a:lnTo>
                    <a:pt x="215875" y="430630"/>
                  </a:lnTo>
                  <a:lnTo>
                    <a:pt x="225488" y="387512"/>
                  </a:lnTo>
                  <a:lnTo>
                    <a:pt x="241045" y="346357"/>
                  </a:lnTo>
                  <a:lnTo>
                    <a:pt x="262170" y="307617"/>
                  </a:lnTo>
                  <a:lnTo>
                    <a:pt x="288483" y="271744"/>
                  </a:lnTo>
                  <a:lnTo>
                    <a:pt x="319607" y="239188"/>
                  </a:lnTo>
                  <a:lnTo>
                    <a:pt x="355162" y="210402"/>
                  </a:lnTo>
                  <a:lnTo>
                    <a:pt x="394771" y="185836"/>
                  </a:lnTo>
                  <a:lnTo>
                    <a:pt x="438054" y="165943"/>
                  </a:lnTo>
                  <a:lnTo>
                    <a:pt x="484635" y="151175"/>
                  </a:lnTo>
                  <a:lnTo>
                    <a:pt x="534133" y="141982"/>
                  </a:lnTo>
                  <a:lnTo>
                    <a:pt x="583584" y="138900"/>
                  </a:lnTo>
                  <a:lnTo>
                    <a:pt x="632742" y="141774"/>
                  </a:lnTo>
                  <a:lnTo>
                    <a:pt x="680949" y="150495"/>
                  </a:lnTo>
                  <a:lnTo>
                    <a:pt x="727547" y="164951"/>
                  </a:lnTo>
                  <a:lnTo>
                    <a:pt x="771877" y="185035"/>
                  </a:lnTo>
                  <a:lnTo>
                    <a:pt x="797607" y="148546"/>
                  </a:lnTo>
                  <a:lnTo>
                    <a:pt x="828611" y="117109"/>
                  </a:lnTo>
                  <a:lnTo>
                    <a:pt x="864072" y="90951"/>
                  </a:lnTo>
                  <a:lnTo>
                    <a:pt x="903175" y="70300"/>
                  </a:lnTo>
                  <a:lnTo>
                    <a:pt x="945105" y="55383"/>
                  </a:lnTo>
                  <a:lnTo>
                    <a:pt x="989047" y="46430"/>
                  </a:lnTo>
                  <a:lnTo>
                    <a:pt x="1034186" y="43667"/>
                  </a:lnTo>
                  <a:lnTo>
                    <a:pt x="1079705" y="47322"/>
                  </a:lnTo>
                  <a:lnTo>
                    <a:pt x="1124790" y="57623"/>
                  </a:lnTo>
                  <a:lnTo>
                    <a:pt x="1168625" y="74799"/>
                  </a:lnTo>
                  <a:lnTo>
                    <a:pt x="1204534" y="95293"/>
                  </a:lnTo>
                  <a:lnTo>
                    <a:pt x="1236824" y="120265"/>
                  </a:lnTo>
                  <a:lnTo>
                    <a:pt x="1262790" y="82944"/>
                  </a:lnTo>
                  <a:lnTo>
                    <a:pt x="1295435" y="52014"/>
                  </a:lnTo>
                  <a:lnTo>
                    <a:pt x="1333461" y="27865"/>
                  </a:lnTo>
                  <a:lnTo>
                    <a:pt x="1375572" y="10886"/>
                  </a:lnTo>
                  <a:lnTo>
                    <a:pt x="1420468" y="1467"/>
                  </a:lnTo>
                  <a:lnTo>
                    <a:pt x="1466853" y="0"/>
                  </a:lnTo>
                  <a:lnTo>
                    <a:pt x="1513428" y="6872"/>
                  </a:lnTo>
                  <a:lnTo>
                    <a:pt x="1558896" y="22475"/>
                  </a:lnTo>
                  <a:lnTo>
                    <a:pt x="1604743" y="49573"/>
                  </a:lnTo>
                  <a:lnTo>
                    <a:pt x="1642589" y="85340"/>
                  </a:lnTo>
                  <a:lnTo>
                    <a:pt x="1676952" y="54746"/>
                  </a:lnTo>
                  <a:lnTo>
                    <a:pt x="1715662" y="30835"/>
                  </a:lnTo>
                  <a:lnTo>
                    <a:pt x="1757661" y="13688"/>
                  </a:lnTo>
                  <a:lnTo>
                    <a:pt x="1801885" y="3383"/>
                  </a:lnTo>
                  <a:lnTo>
                    <a:pt x="1847275" y="0"/>
                  </a:lnTo>
                  <a:lnTo>
                    <a:pt x="1892770" y="3617"/>
                  </a:lnTo>
                  <a:lnTo>
                    <a:pt x="1937308" y="14316"/>
                  </a:lnTo>
                  <a:lnTo>
                    <a:pt x="1979829" y="32174"/>
                  </a:lnTo>
                  <a:lnTo>
                    <a:pt x="2019271" y="57273"/>
                  </a:lnTo>
                  <a:lnTo>
                    <a:pt x="2051738" y="86933"/>
                  </a:lnTo>
                  <a:lnTo>
                    <a:pt x="2077929" y="120915"/>
                  </a:lnTo>
                  <a:lnTo>
                    <a:pt x="2097335" y="158446"/>
                  </a:lnTo>
                  <a:lnTo>
                    <a:pt x="2109441" y="198751"/>
                  </a:lnTo>
                  <a:lnTo>
                    <a:pt x="2159081" y="215497"/>
                  </a:lnTo>
                  <a:lnTo>
                    <a:pt x="2203390" y="239298"/>
                  </a:lnTo>
                  <a:lnTo>
                    <a:pt x="2241785" y="269231"/>
                  </a:lnTo>
                  <a:lnTo>
                    <a:pt x="2273685" y="304372"/>
                  </a:lnTo>
                  <a:lnTo>
                    <a:pt x="2298511" y="343799"/>
                  </a:lnTo>
                  <a:lnTo>
                    <a:pt x="2315680" y="386588"/>
                  </a:lnTo>
                  <a:lnTo>
                    <a:pt x="2324611" y="431817"/>
                  </a:lnTo>
                  <a:lnTo>
                    <a:pt x="2324723" y="478563"/>
                  </a:lnTo>
                  <a:lnTo>
                    <a:pt x="2315435" y="525903"/>
                  </a:lnTo>
                  <a:lnTo>
                    <a:pt x="2312582" y="534806"/>
                  </a:lnTo>
                  <a:lnTo>
                    <a:pt x="2309371" y="543603"/>
                  </a:lnTo>
                  <a:lnTo>
                    <a:pt x="2305827" y="552281"/>
                  </a:lnTo>
                  <a:lnTo>
                    <a:pt x="2301973" y="560828"/>
                  </a:lnTo>
                  <a:lnTo>
                    <a:pt x="2330075" y="599058"/>
                  </a:lnTo>
                  <a:lnTo>
                    <a:pt x="2351759" y="639397"/>
                  </a:lnTo>
                  <a:lnTo>
                    <a:pt x="2367106" y="681279"/>
                  </a:lnTo>
                  <a:lnTo>
                    <a:pt x="2376198" y="724140"/>
                  </a:lnTo>
                  <a:lnTo>
                    <a:pt x="2379114" y="767416"/>
                  </a:lnTo>
                  <a:lnTo>
                    <a:pt x="2375935" y="810541"/>
                  </a:lnTo>
                  <a:lnTo>
                    <a:pt x="2366742" y="852953"/>
                  </a:lnTo>
                  <a:lnTo>
                    <a:pt x="2351616" y="894085"/>
                  </a:lnTo>
                  <a:lnTo>
                    <a:pt x="2330638" y="933374"/>
                  </a:lnTo>
                  <a:lnTo>
                    <a:pt x="2303887" y="970256"/>
                  </a:lnTo>
                  <a:lnTo>
                    <a:pt x="2271445" y="1004165"/>
                  </a:lnTo>
                  <a:lnTo>
                    <a:pt x="2233393" y="1034538"/>
                  </a:lnTo>
                  <a:lnTo>
                    <a:pt x="2193666" y="1058723"/>
                  </a:lnTo>
                  <a:lnTo>
                    <a:pt x="2151034" y="1078003"/>
                  </a:lnTo>
                  <a:lnTo>
                    <a:pt x="2106020" y="1092188"/>
                  </a:lnTo>
                  <a:lnTo>
                    <a:pt x="2059149" y="1101086"/>
                  </a:lnTo>
                  <a:lnTo>
                    <a:pt x="2054573" y="1147793"/>
                  </a:lnTo>
                  <a:lnTo>
                    <a:pt x="2042123" y="1192045"/>
                  </a:lnTo>
                  <a:lnTo>
                    <a:pt x="2022460" y="1233252"/>
                  </a:lnTo>
                  <a:lnTo>
                    <a:pt x="1996245" y="1270825"/>
                  </a:lnTo>
                  <a:lnTo>
                    <a:pt x="1964137" y="1304174"/>
                  </a:lnTo>
                  <a:lnTo>
                    <a:pt x="1926799" y="1332712"/>
                  </a:lnTo>
                  <a:lnTo>
                    <a:pt x="1884890" y="1355849"/>
                  </a:lnTo>
                  <a:lnTo>
                    <a:pt x="1839071" y="1372996"/>
                  </a:lnTo>
                  <a:lnTo>
                    <a:pt x="1790004" y="1383563"/>
                  </a:lnTo>
                  <a:lnTo>
                    <a:pt x="1738347" y="1386963"/>
                  </a:lnTo>
                  <a:lnTo>
                    <a:pt x="1694677" y="1383869"/>
                  </a:lnTo>
                  <a:lnTo>
                    <a:pt x="1652067" y="1375453"/>
                  </a:lnTo>
                  <a:lnTo>
                    <a:pt x="1611099" y="1361870"/>
                  </a:lnTo>
                  <a:lnTo>
                    <a:pt x="1572358" y="1343275"/>
                  </a:lnTo>
                  <a:lnTo>
                    <a:pt x="1554511" y="1386222"/>
                  </a:lnTo>
                  <a:lnTo>
                    <a:pt x="1531056" y="1425668"/>
                  </a:lnTo>
                  <a:lnTo>
                    <a:pt x="1502544" y="1461343"/>
                  </a:lnTo>
                  <a:lnTo>
                    <a:pt x="1469526" y="1492979"/>
                  </a:lnTo>
                  <a:lnTo>
                    <a:pt x="1432553" y="1520308"/>
                  </a:lnTo>
                  <a:lnTo>
                    <a:pt x="1392177" y="1543061"/>
                  </a:lnTo>
                  <a:lnTo>
                    <a:pt x="1348949" y="1560970"/>
                  </a:lnTo>
                  <a:lnTo>
                    <a:pt x="1303419" y="1573765"/>
                  </a:lnTo>
                  <a:lnTo>
                    <a:pt x="1256140" y="1581179"/>
                  </a:lnTo>
                  <a:lnTo>
                    <a:pt x="1207662" y="1582943"/>
                  </a:lnTo>
                  <a:lnTo>
                    <a:pt x="1158537" y="1578788"/>
                  </a:lnTo>
                  <a:lnTo>
                    <a:pt x="1109316" y="1568446"/>
                  </a:lnTo>
                  <a:lnTo>
                    <a:pt x="1061377" y="1551915"/>
                  </a:lnTo>
                  <a:lnTo>
                    <a:pt x="1016706" y="1529716"/>
                  </a:lnTo>
                  <a:lnTo>
                    <a:pt x="975887" y="1502243"/>
                  </a:lnTo>
                  <a:lnTo>
                    <a:pt x="939506" y="1469894"/>
                  </a:lnTo>
                  <a:lnTo>
                    <a:pt x="908148" y="1433064"/>
                  </a:lnTo>
                  <a:lnTo>
                    <a:pt x="864223" y="1454033"/>
                  </a:lnTo>
                  <a:lnTo>
                    <a:pt x="818901" y="1469928"/>
                  </a:lnTo>
                  <a:lnTo>
                    <a:pt x="772619" y="1480846"/>
                  </a:lnTo>
                  <a:lnTo>
                    <a:pt x="725815" y="1486889"/>
                  </a:lnTo>
                  <a:lnTo>
                    <a:pt x="678927" y="1488154"/>
                  </a:lnTo>
                  <a:lnTo>
                    <a:pt x="632392" y="1484742"/>
                  </a:lnTo>
                  <a:lnTo>
                    <a:pt x="586648" y="1476752"/>
                  </a:lnTo>
                  <a:lnTo>
                    <a:pt x="542132" y="1464283"/>
                  </a:lnTo>
                  <a:lnTo>
                    <a:pt x="499282" y="1447434"/>
                  </a:lnTo>
                  <a:lnTo>
                    <a:pt x="458537" y="1426306"/>
                  </a:lnTo>
                  <a:lnTo>
                    <a:pt x="420333" y="1400998"/>
                  </a:lnTo>
                  <a:lnTo>
                    <a:pt x="385107" y="1371608"/>
                  </a:lnTo>
                  <a:lnTo>
                    <a:pt x="353299" y="1338237"/>
                  </a:lnTo>
                  <a:lnTo>
                    <a:pt x="325345" y="1300984"/>
                  </a:lnTo>
                  <a:lnTo>
                    <a:pt x="322297" y="1296285"/>
                  </a:lnTo>
                  <a:lnTo>
                    <a:pt x="320773" y="1293999"/>
                  </a:lnTo>
                  <a:lnTo>
                    <a:pt x="272232" y="1294721"/>
                  </a:lnTo>
                  <a:lnTo>
                    <a:pt x="225908" y="1286920"/>
                  </a:lnTo>
                  <a:lnTo>
                    <a:pt x="182877" y="1271360"/>
                  </a:lnTo>
                  <a:lnTo>
                    <a:pt x="144211" y="1248802"/>
                  </a:lnTo>
                  <a:lnTo>
                    <a:pt x="110988" y="1220012"/>
                  </a:lnTo>
                  <a:lnTo>
                    <a:pt x="84279" y="1185753"/>
                  </a:lnTo>
                  <a:lnTo>
                    <a:pt x="65161" y="1146787"/>
                  </a:lnTo>
                  <a:lnTo>
                    <a:pt x="54708" y="1103880"/>
                  </a:lnTo>
                  <a:lnTo>
                    <a:pt x="54299" y="1056612"/>
                  </a:lnTo>
                  <a:lnTo>
                    <a:pt x="65059" y="1010916"/>
                  </a:lnTo>
                  <a:lnTo>
                    <a:pt x="86391" y="968363"/>
                  </a:lnTo>
                  <a:lnTo>
                    <a:pt x="117700" y="930525"/>
                  </a:lnTo>
                  <a:lnTo>
                    <a:pt x="78622" y="904507"/>
                  </a:lnTo>
                  <a:lnTo>
                    <a:pt x="46965" y="872878"/>
                  </a:lnTo>
                  <a:lnTo>
                    <a:pt x="23077" y="836839"/>
                  </a:lnTo>
                  <a:lnTo>
                    <a:pt x="7305" y="797587"/>
                  </a:lnTo>
                  <a:lnTo>
                    <a:pt x="0" y="756324"/>
                  </a:lnTo>
                  <a:lnTo>
                    <a:pt x="1507" y="714247"/>
                  </a:lnTo>
                  <a:lnTo>
                    <a:pt x="12177" y="672558"/>
                  </a:lnTo>
                  <a:lnTo>
                    <a:pt x="32356" y="632456"/>
                  </a:lnTo>
                  <a:lnTo>
                    <a:pt x="66325" y="591571"/>
                  </a:lnTo>
                  <a:lnTo>
                    <a:pt x="109223" y="559415"/>
                  </a:lnTo>
                  <a:lnTo>
                    <a:pt x="159122" y="537140"/>
                  </a:lnTo>
                  <a:lnTo>
                    <a:pt x="214093" y="525903"/>
                  </a:lnTo>
                  <a:lnTo>
                    <a:pt x="215998" y="520950"/>
                  </a:lnTo>
                  <a:close/>
                </a:path>
                <a:path w="2379345" h="1899285">
                  <a:moveTo>
                    <a:pt x="712568" y="1767328"/>
                  </a:moveTo>
                  <a:lnTo>
                    <a:pt x="705843" y="1809043"/>
                  </a:lnTo>
                  <a:lnTo>
                    <a:pt x="687115" y="1845267"/>
                  </a:lnTo>
                  <a:lnTo>
                    <a:pt x="658555" y="1873828"/>
                  </a:lnTo>
                  <a:lnTo>
                    <a:pt x="622331" y="1892556"/>
                  </a:lnTo>
                  <a:lnTo>
                    <a:pt x="580615" y="1899281"/>
                  </a:lnTo>
                  <a:lnTo>
                    <a:pt x="538899" y="1892556"/>
                  </a:lnTo>
                  <a:lnTo>
                    <a:pt x="502676" y="1873828"/>
                  </a:lnTo>
                  <a:lnTo>
                    <a:pt x="474115" y="1845267"/>
                  </a:lnTo>
                  <a:lnTo>
                    <a:pt x="455387" y="1809043"/>
                  </a:lnTo>
                  <a:lnTo>
                    <a:pt x="448662" y="1767328"/>
                  </a:lnTo>
                  <a:lnTo>
                    <a:pt x="455387" y="1725674"/>
                  </a:lnTo>
                  <a:lnTo>
                    <a:pt x="474115" y="1689488"/>
                  </a:lnTo>
                  <a:lnTo>
                    <a:pt x="502676" y="1660946"/>
                  </a:lnTo>
                  <a:lnTo>
                    <a:pt x="538899" y="1642225"/>
                  </a:lnTo>
                  <a:lnTo>
                    <a:pt x="580615" y="1635502"/>
                  </a:lnTo>
                  <a:lnTo>
                    <a:pt x="622331" y="1642225"/>
                  </a:lnTo>
                  <a:lnTo>
                    <a:pt x="658555" y="1660946"/>
                  </a:lnTo>
                  <a:lnTo>
                    <a:pt x="687115" y="1689488"/>
                  </a:lnTo>
                  <a:lnTo>
                    <a:pt x="705843" y="1725674"/>
                  </a:lnTo>
                  <a:lnTo>
                    <a:pt x="712568" y="1767328"/>
                  </a:lnTo>
                  <a:close/>
                </a:path>
                <a:path w="2379345" h="1899285">
                  <a:moveTo>
                    <a:pt x="259686" y="953512"/>
                  </a:moveTo>
                  <a:lnTo>
                    <a:pt x="223309" y="953555"/>
                  </a:lnTo>
                  <a:lnTo>
                    <a:pt x="187550" y="948622"/>
                  </a:lnTo>
                  <a:lnTo>
                    <a:pt x="153030" y="938831"/>
                  </a:lnTo>
                  <a:lnTo>
                    <a:pt x="120367" y="924302"/>
                  </a:lnTo>
                </a:path>
                <a:path w="2379345" h="1899285">
                  <a:moveTo>
                    <a:pt x="382622" y="1273044"/>
                  </a:moveTo>
                  <a:lnTo>
                    <a:pt x="367793" y="1277923"/>
                  </a:lnTo>
                  <a:lnTo>
                    <a:pt x="352666" y="1281886"/>
                  </a:lnTo>
                  <a:lnTo>
                    <a:pt x="337277" y="1284920"/>
                  </a:lnTo>
                  <a:lnTo>
                    <a:pt x="321662" y="1287014"/>
                  </a:lnTo>
                </a:path>
                <a:path w="2379345" h="1899285">
                  <a:moveTo>
                    <a:pt x="908021" y="1426587"/>
                  </a:moveTo>
                  <a:lnTo>
                    <a:pt x="897427" y="1411374"/>
                  </a:lnTo>
                  <a:lnTo>
                    <a:pt x="887749" y="1395662"/>
                  </a:lnTo>
                  <a:lnTo>
                    <a:pt x="879000" y="1379473"/>
                  </a:lnTo>
                  <a:lnTo>
                    <a:pt x="871191" y="1362833"/>
                  </a:lnTo>
                </a:path>
                <a:path w="2379345" h="1899285">
                  <a:moveTo>
                    <a:pt x="1587344" y="1267710"/>
                  </a:moveTo>
                  <a:lnTo>
                    <a:pt x="1585203" y="1285392"/>
                  </a:lnTo>
                  <a:lnTo>
                    <a:pt x="1582026" y="1302968"/>
                  </a:lnTo>
                  <a:lnTo>
                    <a:pt x="1577825" y="1320377"/>
                  </a:lnTo>
                  <a:lnTo>
                    <a:pt x="1572612" y="1337560"/>
                  </a:lnTo>
                </a:path>
                <a:path w="2379345" h="1899285">
                  <a:moveTo>
                    <a:pt x="1878936" y="835402"/>
                  </a:moveTo>
                  <a:lnTo>
                    <a:pt x="1923645" y="859370"/>
                  </a:lnTo>
                  <a:lnTo>
                    <a:pt x="1962831" y="889076"/>
                  </a:lnTo>
                  <a:lnTo>
                    <a:pt x="1995979" y="923752"/>
                  </a:lnTo>
                  <a:lnTo>
                    <a:pt x="2022573" y="962637"/>
                  </a:lnTo>
                  <a:lnTo>
                    <a:pt x="2042098" y="1004965"/>
                  </a:lnTo>
                  <a:lnTo>
                    <a:pt x="2054038" y="1049972"/>
                  </a:lnTo>
                  <a:lnTo>
                    <a:pt x="2057879" y="1096895"/>
                  </a:lnTo>
                </a:path>
                <a:path w="2379345" h="1899285">
                  <a:moveTo>
                    <a:pt x="2300830" y="557018"/>
                  </a:moveTo>
                  <a:lnTo>
                    <a:pt x="2285745" y="584553"/>
                  </a:lnTo>
                  <a:lnTo>
                    <a:pt x="2267302" y="610231"/>
                  </a:lnTo>
                  <a:lnTo>
                    <a:pt x="2245716" y="633813"/>
                  </a:lnTo>
                  <a:lnTo>
                    <a:pt x="2221201" y="655062"/>
                  </a:lnTo>
                </a:path>
                <a:path w="2379345" h="1899285">
                  <a:moveTo>
                    <a:pt x="2109695" y="193290"/>
                  </a:moveTo>
                  <a:lnTo>
                    <a:pt x="2111674" y="204763"/>
                  </a:lnTo>
                  <a:lnTo>
                    <a:pt x="2113045" y="216308"/>
                  </a:lnTo>
                  <a:lnTo>
                    <a:pt x="2113821" y="227901"/>
                  </a:lnTo>
                  <a:lnTo>
                    <a:pt x="2114013" y="239518"/>
                  </a:lnTo>
                </a:path>
                <a:path w="2379345" h="1899285">
                  <a:moveTo>
                    <a:pt x="1601060" y="139315"/>
                  </a:moveTo>
                  <a:lnTo>
                    <a:pt x="1609486" y="123533"/>
                  </a:lnTo>
                  <a:lnTo>
                    <a:pt x="1619126" y="108406"/>
                  </a:lnTo>
                  <a:lnTo>
                    <a:pt x="1629957" y="93970"/>
                  </a:lnTo>
                  <a:lnTo>
                    <a:pt x="1641954" y="80260"/>
                  </a:lnTo>
                </a:path>
                <a:path w="2379345" h="1899285">
                  <a:moveTo>
                    <a:pt x="1219552" y="167382"/>
                  </a:moveTo>
                  <a:lnTo>
                    <a:pt x="1223146" y="154245"/>
                  </a:lnTo>
                  <a:lnTo>
                    <a:pt x="1227633" y="141347"/>
                  </a:lnTo>
                  <a:lnTo>
                    <a:pt x="1233000" y="128734"/>
                  </a:lnTo>
                  <a:lnTo>
                    <a:pt x="1239237" y="116455"/>
                  </a:lnTo>
                </a:path>
                <a:path w="2379345" h="1899285">
                  <a:moveTo>
                    <a:pt x="771623" y="184654"/>
                  </a:moveTo>
                  <a:lnTo>
                    <a:pt x="790761" y="195534"/>
                  </a:lnTo>
                  <a:lnTo>
                    <a:pt x="809088" y="207402"/>
                  </a:lnTo>
                  <a:lnTo>
                    <a:pt x="826559" y="220247"/>
                  </a:lnTo>
                  <a:lnTo>
                    <a:pt x="843124" y="234057"/>
                  </a:lnTo>
                </a:path>
                <a:path w="2379345" h="1899285">
                  <a:moveTo>
                    <a:pt x="228571" y="572893"/>
                  </a:moveTo>
                  <a:lnTo>
                    <a:pt x="224571" y="560133"/>
                  </a:lnTo>
                  <a:lnTo>
                    <a:pt x="221142" y="547207"/>
                  </a:lnTo>
                  <a:lnTo>
                    <a:pt x="218284" y="534138"/>
                  </a:lnTo>
                  <a:lnTo>
                    <a:pt x="215998" y="5209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9870" y="4739195"/>
              <a:ext cx="97408" cy="974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3462" y="4505294"/>
              <a:ext cx="185419" cy="185419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6530023" y="2935604"/>
              <a:ext cx="1384300" cy="54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698" marR="5077" indent="2540" algn="ctr">
                <a:spcBef>
                  <a:spcPts val="100"/>
                </a:spcBef>
              </a:pPr>
              <a:r>
                <a:rPr sz="1200" dirty="0">
                  <a:latin typeface="Arial"/>
                  <a:cs typeface="Arial"/>
                </a:rPr>
                <a:t>Los</a:t>
              </a:r>
              <a:r>
                <a:rPr sz="1200" spc="-20" dirty="0">
                  <a:latin typeface="Arial"/>
                  <a:cs typeface="Arial"/>
                </a:rPr>
                <a:t> </a:t>
              </a:r>
              <a:r>
                <a:rPr sz="1200" spc="-10" dirty="0">
                  <a:latin typeface="Arial"/>
                  <a:cs typeface="Arial"/>
                </a:rPr>
                <a:t>oscilogramas </a:t>
              </a:r>
              <a:r>
                <a:rPr sz="1200" dirty="0">
                  <a:latin typeface="Arial"/>
                  <a:cs typeface="Arial"/>
                </a:rPr>
                <a:t>mostrados</a:t>
              </a:r>
              <a:r>
                <a:rPr sz="1200" spc="-24" dirty="0">
                  <a:latin typeface="Arial"/>
                  <a:cs typeface="Arial"/>
                </a:rPr>
                <a:t> se </a:t>
              </a:r>
              <a:r>
                <a:rPr sz="1200" dirty="0">
                  <a:latin typeface="Arial"/>
                  <a:cs typeface="Arial"/>
                </a:rPr>
                <a:t>refieren</a:t>
              </a:r>
              <a:r>
                <a:rPr sz="1200" spc="-10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a</a:t>
              </a:r>
              <a:r>
                <a:rPr sz="1200" spc="-35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uno</a:t>
              </a:r>
              <a:r>
                <a:rPr sz="1200" spc="-20" dirty="0">
                  <a:latin typeface="Arial"/>
                  <a:cs typeface="Arial"/>
                </a:rPr>
                <a:t> </a:t>
              </a:r>
              <a:r>
                <a:rPr sz="1200" spc="-24" dirty="0">
                  <a:latin typeface="Arial"/>
                  <a:cs typeface="Arial"/>
                </a:rPr>
                <a:t>de</a:t>
              </a:r>
              <a:r>
                <a:rPr sz="1200" spc="200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los</a:t>
              </a:r>
              <a:r>
                <a:rPr sz="1200" spc="-24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dos</a:t>
              </a:r>
              <a:r>
                <a:rPr sz="1200" spc="-20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circuitos</a:t>
              </a:r>
              <a:r>
                <a:rPr sz="1200" spc="-31" dirty="0">
                  <a:latin typeface="Arial"/>
                  <a:cs typeface="Arial"/>
                </a:rPr>
                <a:t> </a:t>
              </a:r>
              <a:r>
                <a:rPr sz="1200" spc="-24" dirty="0">
                  <a:latin typeface="Arial"/>
                  <a:cs typeface="Arial"/>
                </a:rPr>
                <a:t>de </a:t>
              </a:r>
              <a:r>
                <a:rPr sz="1200" dirty="0">
                  <a:latin typeface="Arial"/>
                  <a:cs typeface="Arial"/>
                </a:rPr>
                <a:t>una</a:t>
              </a:r>
              <a:r>
                <a:rPr sz="1200" spc="-31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línea</a:t>
              </a:r>
              <a:r>
                <a:rPr sz="1200" spc="-24" dirty="0">
                  <a:latin typeface="Arial"/>
                  <a:cs typeface="Arial"/>
                </a:rPr>
                <a:t> </a:t>
              </a:r>
              <a:r>
                <a:rPr sz="1200" dirty="0">
                  <a:latin typeface="Arial"/>
                  <a:cs typeface="Arial"/>
                </a:rPr>
                <a:t>de</a:t>
              </a:r>
              <a:r>
                <a:rPr sz="1200" spc="-14" dirty="0">
                  <a:latin typeface="Arial"/>
                  <a:cs typeface="Arial"/>
                </a:rPr>
                <a:t> </a:t>
              </a:r>
              <a:r>
                <a:rPr sz="1200" spc="-10" dirty="0">
                  <a:latin typeface="Arial"/>
                  <a:cs typeface="Arial"/>
                </a:rPr>
                <a:t>circuito doble.</a:t>
              </a:r>
              <a:endParaRPr sz="1200" dirty="0">
                <a:latin typeface="Arial"/>
                <a:cs typeface="Arial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344488" y="1700807"/>
            <a:ext cx="8986160" cy="4978329"/>
            <a:chOff x="298230" y="2164711"/>
            <a:chExt cx="8494324" cy="327114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230" y="3151108"/>
              <a:ext cx="2975992" cy="12845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0221" y="2164711"/>
              <a:ext cx="5272333" cy="3271145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1315616" y="1500177"/>
            <a:ext cx="1993316" cy="369306"/>
          </a:xfrm>
          <a:prstGeom prst="rect">
            <a:avLst/>
          </a:prstGeom>
        </p:spPr>
        <p:txBody>
          <a:bodyPr wrap="none" lIns="91415" tIns="45707" rIns="91415" bIns="45707">
            <a:spAutoFit/>
          </a:bodyPr>
          <a:lstStyle/>
          <a:p>
            <a:r>
              <a:rPr lang="es-AR" b="1" dirty="0" smtClean="0">
                <a:solidFill>
                  <a:srgbClr val="000000"/>
                </a:solidFill>
                <a:latin typeface="Arial"/>
                <a:cs typeface="Arial"/>
              </a:rPr>
              <a:t>circuito</a:t>
            </a:r>
            <a:r>
              <a:rPr lang="es-AR" b="1" spc="2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AR" b="1" dirty="0" smtClean="0">
                <a:solidFill>
                  <a:srgbClr val="000000"/>
                </a:solidFill>
                <a:latin typeface="Arial"/>
                <a:cs typeface="Arial"/>
              </a:rPr>
              <a:t>paralelo</a:t>
            </a:r>
            <a:endParaRPr lang="es-AR" b="1" dirty="0"/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2751" y="232212"/>
            <a:ext cx="3234584" cy="4584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dirty="0"/>
              <a:t>3.2</a:t>
            </a:r>
            <a:r>
              <a:rPr spc="-59" dirty="0"/>
              <a:t> </a:t>
            </a:r>
            <a:r>
              <a:rPr dirty="0"/>
              <a:t>FASE</a:t>
            </a:r>
            <a:r>
              <a:rPr spc="-65" dirty="0"/>
              <a:t> </a:t>
            </a:r>
            <a:r>
              <a:rPr spc="-10" dirty="0"/>
              <a:t>TIERRA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9842" y="870380"/>
            <a:ext cx="9418508" cy="38535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 algn="just">
              <a:lnSpc>
                <a:spcPts val="2880"/>
              </a:lnSpc>
              <a:spcBef>
                <a:spcPts val="106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Representación</a:t>
            </a:r>
            <a:r>
              <a:rPr sz="2400" b="1" u="sng" spc="-5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</a:t>
            </a:r>
            <a:r>
              <a:rPr sz="2400" b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Componentes</a:t>
            </a:r>
            <a:r>
              <a:rPr sz="2400" b="1" u="sng" spc="-2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Simétricos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661" y="2229213"/>
            <a:ext cx="8203463" cy="284286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753" y="4965844"/>
            <a:ext cx="9246731" cy="351876"/>
          </a:xfrm>
          <a:prstGeom prst="rect">
            <a:avLst/>
          </a:prstGeom>
        </p:spPr>
        <p:txBody>
          <a:bodyPr vert="horz" wrap="square" lIns="0" tIns="55865" rIns="0" bIns="0" rtlCol="0">
            <a:spAutoFit/>
          </a:bodyPr>
          <a:lstStyle/>
          <a:p>
            <a:pPr marL="12698" marR="5077" algn="just">
              <a:lnSpc>
                <a:spcPct val="80000"/>
              </a:lnSpc>
              <a:spcBef>
                <a:spcPts val="440"/>
              </a:spcBef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365" y="1202920"/>
            <a:ext cx="4712499" cy="45303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6381" y="1716678"/>
            <a:ext cx="4518490" cy="360104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83327" y="1052736"/>
            <a:ext cx="9739346" cy="5000660"/>
            <a:chOff x="1069975" y="2421027"/>
            <a:chExt cx="7644130" cy="367220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975" y="2421027"/>
              <a:ext cx="3489756" cy="36717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0498" y="2636900"/>
              <a:ext cx="4213326" cy="3235063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591" y="619430"/>
            <a:ext cx="9493250" cy="38151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400" b="1" dirty="0" err="1">
                <a:latin typeface="Arial"/>
                <a:cs typeface="Arial"/>
              </a:rPr>
              <a:t>Oscilograma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10" dirty="0" err="1">
                <a:latin typeface="Arial"/>
                <a:cs typeface="Arial"/>
              </a:rPr>
              <a:t>simulado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921" y="1772816"/>
            <a:ext cx="9132157" cy="45720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312" y="1786032"/>
            <a:ext cx="8977375" cy="49292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2520" y="803343"/>
            <a:ext cx="5200650" cy="382154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Ejemplo</a:t>
            </a:r>
            <a:r>
              <a:rPr sz="2400" u="sng" spc="-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de</a:t>
            </a:r>
            <a:r>
              <a:rPr sz="24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Oscilograma</a:t>
            </a:r>
            <a:r>
              <a:rPr sz="2400" u="sng" spc="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Real</a:t>
            </a:r>
            <a:endParaRPr sz="2400" dirty="0"/>
          </a:p>
        </p:txBody>
      </p:sp>
      <p:grpSp>
        <p:nvGrpSpPr>
          <p:cNvPr id="7" name="Grupo 6"/>
          <p:cNvGrpSpPr/>
          <p:nvPr/>
        </p:nvGrpSpPr>
        <p:grpSpPr>
          <a:xfrm>
            <a:off x="206375" y="1988840"/>
            <a:ext cx="9493250" cy="4869160"/>
            <a:chOff x="397786" y="2316856"/>
            <a:chExt cx="8220578" cy="2829942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86" y="3205533"/>
              <a:ext cx="2983856" cy="11612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2766" y="2316856"/>
              <a:ext cx="5105598" cy="2829942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0968" y="428604"/>
            <a:ext cx="1803030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000" dirty="0"/>
              <a:t>3.3</a:t>
            </a:r>
            <a:r>
              <a:rPr sz="2000" spc="-24" dirty="0"/>
              <a:t> </a:t>
            </a:r>
            <a:r>
              <a:rPr sz="2000" spc="-10" dirty="0"/>
              <a:t>BIFÁSICO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290622" y="691781"/>
            <a:ext cx="9367730" cy="519463"/>
          </a:xfrm>
          <a:prstGeom prst="rect">
            <a:avLst/>
          </a:prstGeom>
        </p:spPr>
        <p:txBody>
          <a:bodyPr vert="horz" wrap="square" lIns="0" tIns="149822" rIns="0" bIns="0" rtlCol="0">
            <a:spAutoFit/>
          </a:bodyPr>
          <a:lstStyle/>
          <a:p>
            <a:pPr marL="12698">
              <a:lnSpc>
                <a:spcPts val="2880"/>
              </a:lnSpc>
              <a:spcBef>
                <a:spcPts val="1179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Representación</a:t>
            </a:r>
            <a:r>
              <a:rPr sz="2400" b="1" u="sng" spc="-7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400" b="1" u="sng" spc="-86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Componentes</a:t>
            </a:r>
            <a:r>
              <a:rPr sz="2400" b="1" u="sng" spc="-6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Simétricos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 rotWithShape="1">
          <a:blip r:embed="rId3" cstate="print"/>
          <a:srcRect t="9648" b="9663"/>
          <a:stretch/>
        </p:blipFill>
        <p:spPr>
          <a:xfrm>
            <a:off x="541704" y="2125478"/>
            <a:ext cx="8822594" cy="273228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330200" y="1916832"/>
            <a:ext cx="9245599" cy="4572028"/>
            <a:chOff x="555809" y="1990997"/>
            <a:chExt cx="7949766" cy="2928201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809" y="1990997"/>
              <a:ext cx="4720324" cy="1522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8255" y="2106208"/>
              <a:ext cx="2757320" cy="12966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2793" y="4019150"/>
              <a:ext cx="4426433" cy="900048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381000"/>
            <a:ext cx="2193907" cy="443066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800" b="1" spc="-10" dirty="0">
                <a:latin typeface="Arial"/>
                <a:cs typeface="Arial"/>
              </a:rPr>
              <a:t>Tensiones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123825" y="1988840"/>
            <a:ext cx="9658350" cy="3312923"/>
            <a:chOff x="228600" y="1403964"/>
            <a:chExt cx="8679375" cy="2456913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981200"/>
              <a:ext cx="5338801" cy="17281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7632" y="1403964"/>
              <a:ext cx="3180343" cy="2456913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852" y="168296"/>
            <a:ext cx="2812203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000" dirty="0">
                <a:solidFill>
                  <a:srgbClr val="000000"/>
                </a:solidFill>
              </a:rPr>
              <a:t>Lado</a:t>
            </a:r>
            <a:r>
              <a:rPr sz="2000" spc="-1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14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Alta</a:t>
            </a:r>
            <a:r>
              <a:rPr sz="2000" spc="-10" dirty="0">
                <a:solidFill>
                  <a:srgbClr val="000000"/>
                </a:solidFill>
              </a:rPr>
              <a:t> Tensión</a:t>
            </a:r>
            <a:endParaRPr sz="20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00472" y="1628800"/>
            <a:ext cx="9304072" cy="5186634"/>
            <a:chOff x="539750" y="1196975"/>
            <a:chExt cx="8352155" cy="51117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098" y="1898645"/>
              <a:ext cx="4782388" cy="15451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600" y="1196975"/>
              <a:ext cx="3456051" cy="33813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750" y="3717925"/>
              <a:ext cx="5041900" cy="25908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078772" y="5199099"/>
            <a:ext cx="3556528" cy="703387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41264" rIns="0" bIns="0" rtlCol="0">
            <a:spAutoFit/>
          </a:bodyPr>
          <a:lstStyle/>
          <a:p>
            <a:pPr marL="153630" marR="146012" indent="6982" algn="ctr">
              <a:spcBef>
                <a:spcPts val="326"/>
              </a:spcBef>
            </a:pP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comprueba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que</a:t>
            </a:r>
            <a:r>
              <a:rPr sz="1400" b="1" spc="-31" dirty="0">
                <a:latin typeface="Arial"/>
                <a:cs typeface="Arial"/>
              </a:rPr>
              <a:t> </a:t>
            </a:r>
            <a:r>
              <a:rPr sz="1400" b="1" spc="-24" dirty="0">
                <a:latin typeface="Arial"/>
                <a:cs typeface="Arial"/>
              </a:rPr>
              <a:t>hay </a:t>
            </a:r>
            <a:r>
              <a:rPr sz="1400" b="1" dirty="0">
                <a:latin typeface="Arial"/>
                <a:cs typeface="Arial"/>
              </a:rPr>
              <a:t>corrientes</a:t>
            </a:r>
            <a:r>
              <a:rPr sz="1400" b="1" spc="-69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iguales</a:t>
            </a:r>
            <a:r>
              <a:rPr sz="1400" b="1" spc="-59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4" dirty="0">
                <a:latin typeface="Arial"/>
                <a:cs typeface="Arial"/>
              </a:rPr>
              <a:t> las </a:t>
            </a:r>
            <a:r>
              <a:rPr sz="1400" b="1" dirty="0">
                <a:latin typeface="Arial"/>
                <a:cs typeface="Arial"/>
              </a:rPr>
              <a:t>dos</a:t>
            </a:r>
            <a:r>
              <a:rPr sz="1400" b="1" spc="-2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fases</a:t>
            </a:r>
            <a:r>
              <a:rPr sz="1400" b="1" spc="-41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2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doble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4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éstas</a:t>
            </a:r>
            <a:r>
              <a:rPr sz="1400" b="1" spc="-41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otra</a:t>
            </a:r>
            <a:r>
              <a:rPr sz="1400" b="1" spc="-20" dirty="0">
                <a:latin typeface="Arial"/>
                <a:cs typeface="Arial"/>
              </a:rPr>
              <a:t> fase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57202"/>
            <a:ext cx="8337550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000" b="1" dirty="0">
                <a:latin typeface="Arial"/>
                <a:cs typeface="Arial"/>
              </a:rPr>
              <a:t>Oscilograma</a:t>
            </a:r>
            <a:r>
              <a:rPr sz="2000" b="1" spc="-2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Simulado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corto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bifásico</a:t>
            </a:r>
            <a:r>
              <a:rPr sz="2000" b="1" spc="-3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distante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811" y="2020155"/>
            <a:ext cx="9358378" cy="483784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304801"/>
            <a:ext cx="6521450" cy="38151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400" b="1" dirty="0">
                <a:latin typeface="Arial"/>
                <a:cs typeface="Arial"/>
              </a:rPr>
              <a:t>Oscilograma</a:t>
            </a:r>
            <a:r>
              <a:rPr sz="2400" b="1" spc="-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Real</a:t>
            </a:r>
            <a:r>
              <a:rPr sz="2400" b="1" spc="-4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spc="-5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Ejemplo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811" y="1772816"/>
            <a:ext cx="9358378" cy="493820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0968" y="357166"/>
            <a:ext cx="3929090" cy="382154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400"/>
              <a:t>3.4</a:t>
            </a:r>
            <a:r>
              <a:rPr sz="2400" spc="-35"/>
              <a:t> </a:t>
            </a:r>
            <a:r>
              <a:rPr lang="es-AR" sz="2400" spc="-10" dirty="0" smtClean="0"/>
              <a:t>BIFÁSICO  A </a:t>
            </a:r>
            <a:r>
              <a:rPr sz="2400" spc="-10" smtClean="0"/>
              <a:t>TIERRA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267323" y="1058186"/>
            <a:ext cx="9308477" cy="500227"/>
          </a:xfrm>
          <a:prstGeom prst="rect">
            <a:avLst/>
          </a:prstGeom>
        </p:spPr>
        <p:txBody>
          <a:bodyPr vert="horz" wrap="square" lIns="0" tIns="149822" rIns="0" bIns="0" rtlCol="0">
            <a:spAutoFit/>
          </a:bodyPr>
          <a:lstStyle/>
          <a:p>
            <a:pPr marL="12698" algn="just">
              <a:lnSpc>
                <a:spcPts val="2880"/>
              </a:lnSpc>
              <a:spcBef>
                <a:spcPts val="1179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Representación</a:t>
            </a:r>
            <a:r>
              <a:rPr sz="2400" b="1" u="sng" spc="-7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400" b="1" u="sng" spc="-86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Componentes</a:t>
            </a:r>
            <a:r>
              <a:rPr sz="2400" b="1" u="sng" spc="-6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Simétricos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076" y="3157057"/>
            <a:ext cx="8772973" cy="267002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348596" y="1841521"/>
            <a:ext cx="9208805" cy="3905256"/>
            <a:chOff x="310324" y="1700496"/>
            <a:chExt cx="8500434" cy="2205929"/>
          </a:xfrm>
        </p:grpSpPr>
        <p:pic>
          <p:nvPicPr>
            <p:cNvPr id="2" name="object 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0324" y="1986148"/>
              <a:ext cx="4877240" cy="1630759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1683" y="1700496"/>
              <a:ext cx="3379075" cy="2205929"/>
            </a:xfrm>
            <a:prstGeom prst="rect">
              <a:avLst/>
            </a:prstGeom>
          </p:spPr>
        </p:pic>
      </p:grpSp>
      <p:sp>
        <p:nvSpPr>
          <p:cNvPr id="4" name="object 4"/>
          <p:cNvSpPr txBox="1"/>
          <p:nvPr/>
        </p:nvSpPr>
        <p:spPr>
          <a:xfrm>
            <a:off x="681037" y="6004556"/>
            <a:ext cx="8543925" cy="59566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41264" rIns="0" bIns="0" rtlCol="0">
            <a:spAutoFit/>
          </a:bodyPr>
          <a:lstStyle/>
          <a:p>
            <a:pPr marL="2291122" marR="154265" indent="-2191454">
              <a:spcBef>
                <a:spcPts val="326"/>
              </a:spcBef>
            </a:pPr>
            <a:r>
              <a:rPr b="1" dirty="0">
                <a:latin typeface="Arial"/>
                <a:cs typeface="Arial"/>
              </a:rPr>
              <a:t>En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fase</a:t>
            </a:r>
            <a:r>
              <a:rPr b="1" spc="-96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A, las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corrientes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secuencia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negativa</a:t>
            </a:r>
            <a:r>
              <a:rPr b="1" spc="1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5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cero,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sumadas</a:t>
            </a:r>
            <a:r>
              <a:rPr b="1" spc="-31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compensan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corriente</a:t>
            </a:r>
            <a:r>
              <a:rPr b="1" spc="-3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secuencia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positiva.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783" y="228604"/>
            <a:ext cx="1391655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000" spc="-10" dirty="0">
                <a:solidFill>
                  <a:srgbClr val="000000"/>
                </a:solidFill>
              </a:rPr>
              <a:t>Tensiones</a:t>
            </a:r>
            <a:endParaRPr sz="2000" dirty="0"/>
          </a:p>
        </p:txBody>
      </p:sp>
      <p:grpSp>
        <p:nvGrpSpPr>
          <p:cNvPr id="7" name="Grupo 6"/>
          <p:cNvGrpSpPr/>
          <p:nvPr/>
        </p:nvGrpSpPr>
        <p:grpSpPr>
          <a:xfrm>
            <a:off x="284145" y="1939185"/>
            <a:ext cx="9337709" cy="3479168"/>
            <a:chOff x="449750" y="1855227"/>
            <a:chExt cx="8186767" cy="2422133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750" y="2365285"/>
              <a:ext cx="4493061" cy="14703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910" y="1855227"/>
              <a:ext cx="3571607" cy="2422133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2" y="290355"/>
            <a:ext cx="2533597" cy="289821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</a:rPr>
              <a:t>Lado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de</a:t>
            </a:r>
            <a:r>
              <a:rPr sz="1800" spc="-59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Alta</a:t>
            </a:r>
            <a:r>
              <a:rPr sz="1800" spc="-4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Tensión</a:t>
            </a:r>
            <a:endParaRPr sz="1800" dirty="0"/>
          </a:p>
        </p:txBody>
      </p:sp>
      <p:grpSp>
        <p:nvGrpSpPr>
          <p:cNvPr id="9" name="Grupo 8"/>
          <p:cNvGrpSpPr/>
          <p:nvPr/>
        </p:nvGrpSpPr>
        <p:grpSpPr>
          <a:xfrm>
            <a:off x="227436" y="1593165"/>
            <a:ext cx="9055093" cy="5264835"/>
            <a:chOff x="412002" y="2444426"/>
            <a:chExt cx="8358547" cy="393675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002" y="2542323"/>
              <a:ext cx="4776287" cy="15893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5805" y="2444426"/>
              <a:ext cx="3424744" cy="23454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6479" y="4358959"/>
              <a:ext cx="4031433" cy="202222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83200" y="4864043"/>
            <a:ext cx="4375150" cy="1320223"/>
          </a:xfrm>
          <a:prstGeom prst="rect">
            <a:avLst/>
          </a:prstGeom>
        </p:spPr>
        <p:txBody>
          <a:bodyPr vert="horz" wrap="square" lIns="0" tIns="37455" rIns="0" bIns="0" rtlCol="0">
            <a:spAutoFit/>
          </a:bodyPr>
          <a:lstStyle/>
          <a:p>
            <a:pPr marL="12698" marR="5077" algn="just">
              <a:lnSpc>
                <a:spcPts val="1998"/>
              </a:lnSpc>
              <a:spcBef>
                <a:spcPts val="295"/>
              </a:spcBef>
            </a:pP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1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Tensión</a:t>
            </a:r>
            <a:r>
              <a:rPr sz="2000" b="1" spc="14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fase-</a:t>
            </a:r>
            <a:r>
              <a:rPr sz="2000" b="1" dirty="0">
                <a:latin typeface="Arial"/>
                <a:cs typeface="Arial"/>
              </a:rPr>
              <a:t>neutro</a:t>
            </a:r>
            <a:r>
              <a:rPr sz="2000" b="1" spc="1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es</a:t>
            </a:r>
            <a:r>
              <a:rPr sz="2000" b="1" spc="1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igual</a:t>
            </a:r>
            <a:r>
              <a:rPr sz="2000" b="1" spc="1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151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cero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2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216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fases</a:t>
            </a:r>
            <a:r>
              <a:rPr sz="2000" b="1" spc="228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2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corto</a:t>
            </a:r>
            <a:r>
              <a:rPr sz="2000" b="1" spc="2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circuito</a:t>
            </a:r>
            <a:r>
              <a:rPr sz="2000" b="1" spc="2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(B</a:t>
            </a:r>
            <a:r>
              <a:rPr sz="2000" b="1" spc="228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220" dirty="0">
                <a:latin typeface="Arial"/>
                <a:cs typeface="Arial"/>
              </a:rPr>
              <a:t> </a:t>
            </a:r>
            <a:r>
              <a:rPr sz="2000" b="1" spc="-24" dirty="0">
                <a:latin typeface="Arial"/>
                <a:cs typeface="Arial"/>
              </a:rPr>
              <a:t>C). </a:t>
            </a:r>
            <a:r>
              <a:rPr sz="2000" b="1" dirty="0">
                <a:latin typeface="Arial"/>
                <a:cs typeface="Arial"/>
              </a:rPr>
              <a:t>Hay</a:t>
            </a:r>
            <a:r>
              <a:rPr sz="2000" b="1" spc="-4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desfasamiento</a:t>
            </a:r>
            <a:r>
              <a:rPr sz="2000" b="1" spc="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entre</a:t>
            </a:r>
            <a:r>
              <a:rPr sz="2000" b="1" spc="-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IB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IC</a:t>
            </a:r>
            <a:r>
              <a:rPr sz="2000" b="1" spc="-10" dirty="0">
                <a:latin typeface="Arial"/>
                <a:cs typeface="Arial"/>
              </a:rPr>
              <a:t> (menor </a:t>
            </a:r>
            <a:r>
              <a:rPr sz="2000" b="1" dirty="0">
                <a:latin typeface="Arial"/>
                <a:cs typeface="Arial"/>
              </a:rPr>
              <a:t>que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180º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3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mayor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que</a:t>
            </a:r>
            <a:r>
              <a:rPr sz="2000" b="1" spc="-3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120º).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918" y="-40849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6496" y="749467"/>
            <a:ext cx="7416489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000" b="1" dirty="0">
                <a:latin typeface="Arial"/>
                <a:cs typeface="Arial"/>
              </a:rPr>
              <a:t>Oscilograma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simulado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59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corto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distante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146" y="1818891"/>
            <a:ext cx="9337708" cy="500726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5300" y="304801"/>
            <a:ext cx="5448300" cy="38151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400" b="1" dirty="0">
                <a:latin typeface="Arial"/>
                <a:cs typeface="Arial"/>
              </a:rPr>
              <a:t>Oscilograma</a:t>
            </a:r>
            <a:r>
              <a:rPr sz="2400" b="1" spc="-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real</a:t>
            </a:r>
            <a:r>
              <a:rPr sz="2400" b="1" spc="-4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spc="-5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ejemplo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8092" y="1818891"/>
            <a:ext cx="9429816" cy="481569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2406" y="285728"/>
            <a:ext cx="3513190" cy="4584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dirty="0"/>
              <a:t>3.5</a:t>
            </a:r>
            <a:r>
              <a:rPr spc="-59" dirty="0"/>
              <a:t> </a:t>
            </a:r>
            <a:r>
              <a:rPr dirty="0"/>
              <a:t>FASE</a:t>
            </a:r>
            <a:r>
              <a:rPr spc="-65" dirty="0"/>
              <a:t> </a:t>
            </a:r>
            <a:r>
              <a:rPr spc="-10" dirty="0"/>
              <a:t>ABIERTA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6852" y="1500174"/>
            <a:ext cx="7072362" cy="464347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35679" y="883898"/>
            <a:ext cx="9340122" cy="628375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Representación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sng" spc="-6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Componentes</a:t>
            </a:r>
            <a:r>
              <a:rPr sz="2000" b="1" u="sng" spc="-6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Simétricos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"/>
              </a:spcBef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406" y="1214422"/>
            <a:ext cx="4275429" cy="40681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53000" y="1774774"/>
            <a:ext cx="4688179" cy="24976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38752" y="4429132"/>
            <a:ext cx="4127500" cy="1426020"/>
          </a:xfrm>
          <a:prstGeom prst="rect">
            <a:avLst/>
          </a:prstGeom>
          <a:solidFill>
            <a:srgbClr val="CCFFFF"/>
          </a:solidFill>
          <a:ln w="9525">
            <a:solidFill>
              <a:srgbClr val="FF0000"/>
            </a:solidFill>
          </a:ln>
        </p:spPr>
        <p:txBody>
          <a:bodyPr vert="horz" wrap="square" lIns="0" tIns="40629" rIns="0" bIns="0" rtlCol="0">
            <a:spAutoFit/>
          </a:bodyPr>
          <a:lstStyle/>
          <a:p>
            <a:pPr marL="148551" marR="140932" indent="339637">
              <a:spcBef>
                <a:spcPts val="320"/>
              </a:spcBef>
            </a:pPr>
            <a:r>
              <a:rPr b="1" dirty="0">
                <a:latin typeface="Arial"/>
                <a:cs typeface="Arial"/>
              </a:rPr>
              <a:t>Se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observa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que</a:t>
            </a:r>
            <a:r>
              <a:rPr b="1" spc="-2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tanto</a:t>
            </a:r>
            <a:r>
              <a:rPr b="1" spc="-5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los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relés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que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detectan </a:t>
            </a:r>
            <a:r>
              <a:rPr b="1" dirty="0">
                <a:latin typeface="Arial"/>
                <a:cs typeface="Arial"/>
              </a:rPr>
              <a:t>corriente</a:t>
            </a:r>
            <a:r>
              <a:rPr b="1" spc="-69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tierra</a:t>
            </a:r>
            <a:r>
              <a:rPr b="1" spc="-5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como</a:t>
            </a:r>
            <a:r>
              <a:rPr b="1" spc="-2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los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que</a:t>
            </a:r>
            <a:r>
              <a:rPr b="1" spc="-3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detectan</a:t>
            </a:r>
            <a:r>
              <a:rPr b="1" spc="-51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secuencia </a:t>
            </a:r>
            <a:r>
              <a:rPr b="1" dirty="0">
                <a:latin typeface="Arial"/>
                <a:cs typeface="Arial"/>
              </a:rPr>
              <a:t>negativa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pueden</a:t>
            </a:r>
            <a:r>
              <a:rPr b="1" spc="-4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servir</a:t>
            </a:r>
            <a:r>
              <a:rPr b="1" spc="-3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detectar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2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fase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abierta.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1" y="272562"/>
            <a:ext cx="9245600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 algn="just">
              <a:spcBef>
                <a:spcPts val="96"/>
              </a:spcBef>
            </a:pPr>
            <a:r>
              <a:rPr sz="2000" b="1">
                <a:latin typeface="Arial"/>
                <a:cs typeface="Arial"/>
              </a:rPr>
              <a:t>Oscilograma</a:t>
            </a:r>
            <a:r>
              <a:rPr sz="2000" b="1" spc="-65">
                <a:latin typeface="Arial"/>
                <a:cs typeface="Arial"/>
              </a:rPr>
              <a:t> </a:t>
            </a:r>
            <a:r>
              <a:rPr sz="2000" b="1" spc="-10" smtClean="0">
                <a:latin typeface="Arial"/>
                <a:cs typeface="Arial"/>
              </a:rPr>
              <a:t>simulado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356841" y="1331029"/>
            <a:ext cx="8915400" cy="3919973"/>
            <a:chOff x="2130462" y="2891404"/>
            <a:chExt cx="5668754" cy="2260482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0462" y="2891404"/>
              <a:ext cx="1691598" cy="22604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7287" y="2894541"/>
              <a:ext cx="3561929" cy="1721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95304" y="5989515"/>
            <a:ext cx="9245599" cy="627732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algn="ctr">
              <a:spcBef>
                <a:spcPts val="96"/>
              </a:spcBef>
            </a:pP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estas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condiciones,</a:t>
            </a:r>
            <a:r>
              <a:rPr sz="2000" b="1" spc="-1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habrá</a:t>
            </a:r>
            <a:r>
              <a:rPr sz="2000" b="1" spc="-4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corriente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secuencia</a:t>
            </a:r>
            <a:r>
              <a:rPr sz="2000" b="1" spc="-4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cero.</a:t>
            </a:r>
            <a:r>
              <a:rPr sz="2000" b="1" spc="-41" dirty="0">
                <a:latin typeface="Arial"/>
                <a:cs typeface="Arial"/>
              </a:rPr>
              <a:t> </a:t>
            </a:r>
            <a:r>
              <a:rPr sz="2000" b="1" spc="-10" dirty="0" err="1">
                <a:latin typeface="Arial"/>
                <a:cs typeface="Arial"/>
              </a:rPr>
              <a:t>Solamente</a:t>
            </a:r>
            <a:r>
              <a:rPr lang="es-ES" sz="2000" b="1" spc="-10" dirty="0">
                <a:latin typeface="Arial"/>
                <a:cs typeface="Arial"/>
              </a:rPr>
              <a:t> </a:t>
            </a:r>
            <a:r>
              <a:rPr sz="2000" b="1" dirty="0" err="1">
                <a:latin typeface="Arial"/>
                <a:cs typeface="Arial"/>
              </a:rPr>
              <a:t>habrá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secuencia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negativa.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300" y="1818891"/>
            <a:ext cx="8915400" cy="479299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9404" y="1236289"/>
            <a:ext cx="3635549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000" b="1" dirty="0">
                <a:latin typeface="Arial"/>
                <a:cs typeface="Arial"/>
              </a:rPr>
              <a:t>Oscilograma</a:t>
            </a:r>
            <a:r>
              <a:rPr sz="2000" b="1" spc="-79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Real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2208" y="5383876"/>
            <a:ext cx="9187884" cy="357005"/>
          </a:xfrm>
          <a:prstGeom prst="rect">
            <a:avLst/>
          </a:prstGeom>
        </p:spPr>
        <p:txBody>
          <a:bodyPr vert="horz" wrap="square" lIns="0" tIns="60944" rIns="0" bIns="0" rtlCol="0">
            <a:spAutoFit/>
          </a:bodyPr>
          <a:lstStyle/>
          <a:p>
            <a:pPr marL="12698" marR="5077" algn="just">
              <a:lnSpc>
                <a:spcPct val="80000"/>
              </a:lnSpc>
              <a:spcBef>
                <a:spcPts val="481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9530" y="285728"/>
            <a:ext cx="8581760" cy="584099"/>
          </a:xfrm>
          <a:prstGeom prst="rect">
            <a:avLst/>
          </a:prstGeom>
        </p:spPr>
        <p:txBody>
          <a:bodyPr vert="horz" wrap="square" lIns="0" tIns="136490" rIns="0" bIns="0" rtlCol="0">
            <a:spAutoFit/>
          </a:bodyPr>
          <a:lstStyle/>
          <a:p>
            <a:pPr marL="164423">
              <a:spcBef>
                <a:spcPts val="1075"/>
              </a:spcBef>
            </a:pPr>
            <a:r>
              <a:rPr dirty="0"/>
              <a:t>4.</a:t>
            </a:r>
            <a:r>
              <a:rPr spc="-90" dirty="0"/>
              <a:t> </a:t>
            </a:r>
            <a:r>
              <a:rPr dirty="0"/>
              <a:t>OSCILACIÓN</a:t>
            </a:r>
            <a:r>
              <a:rPr spc="-51" dirty="0"/>
              <a:t> </a:t>
            </a:r>
            <a:r>
              <a:rPr dirty="0"/>
              <a:t>DE</a:t>
            </a:r>
            <a:r>
              <a:rPr spc="-90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850" y="1721112"/>
            <a:ext cx="8915400" cy="466021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7850" y="381002"/>
            <a:ext cx="8502650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000" b="1" dirty="0">
                <a:latin typeface="Arial"/>
                <a:cs typeface="Arial"/>
              </a:rPr>
              <a:t>Mismo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Oscilograma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juntando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Tensiones</a:t>
            </a:r>
            <a:r>
              <a:rPr sz="2000" b="1" spc="-5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corrientes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751" y="1791914"/>
            <a:ext cx="9080500" cy="491368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5281" y="1181807"/>
            <a:ext cx="5330670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000" b="1" dirty="0">
                <a:latin typeface="Arial"/>
                <a:cs typeface="Arial"/>
              </a:rPr>
              <a:t>Oscilogramas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simulados</a:t>
            </a:r>
            <a:r>
              <a:rPr sz="2000" b="1" spc="-86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(PSCAD)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511" y="231177"/>
            <a:ext cx="8240858" cy="719453"/>
            <a:chOff x="647700" y="1125537"/>
            <a:chExt cx="7885112" cy="719455"/>
          </a:xfrm>
        </p:grpSpPr>
        <p:sp>
          <p:nvSpPr>
            <p:cNvPr id="4" name="object 4"/>
            <p:cNvSpPr/>
            <p:nvPr/>
          </p:nvSpPr>
          <p:spPr>
            <a:xfrm>
              <a:off x="684212" y="1125537"/>
              <a:ext cx="7848600" cy="719455"/>
            </a:xfrm>
            <a:custGeom>
              <a:avLst/>
              <a:gdLst/>
              <a:ahLst/>
              <a:cxnLst/>
              <a:rect l="l" t="t" r="r" b="b"/>
              <a:pathLst>
                <a:path w="7848600" h="719455">
                  <a:moveTo>
                    <a:pt x="7848600" y="0"/>
                  </a:moveTo>
                  <a:lnTo>
                    <a:pt x="0" y="0"/>
                  </a:lnTo>
                  <a:lnTo>
                    <a:pt x="0" y="719137"/>
                  </a:lnTo>
                  <a:lnTo>
                    <a:pt x="7848600" y="719137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" y="1296923"/>
              <a:ext cx="7491983" cy="457200"/>
            </a:xfrm>
            <a:prstGeom prst="rect">
              <a:avLst/>
            </a:prstGeom>
          </p:spPr>
        </p:pic>
      </p:grpSp>
      <p:grpSp>
        <p:nvGrpSpPr>
          <p:cNvPr id="10" name="Grupo 9"/>
          <p:cNvGrpSpPr/>
          <p:nvPr/>
        </p:nvGrpSpPr>
        <p:grpSpPr>
          <a:xfrm>
            <a:off x="348343" y="1888186"/>
            <a:ext cx="9151227" cy="4421134"/>
            <a:chOff x="321546" y="2933518"/>
            <a:chExt cx="8447286" cy="233075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546" y="2933518"/>
              <a:ext cx="3446077" cy="226796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1936" y="3023375"/>
              <a:ext cx="4766896" cy="2240902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47" y="123249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472" y="1153836"/>
            <a:ext cx="9505056" cy="547112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650" y="304801"/>
            <a:ext cx="4457700" cy="38151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400" b="1" dirty="0">
                <a:latin typeface="Arial"/>
                <a:cs typeface="Arial"/>
              </a:rPr>
              <a:t>Oscilograma</a:t>
            </a:r>
            <a:r>
              <a:rPr sz="2400" b="1" spc="-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real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spc="-4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Ejemplo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50" y="1628800"/>
            <a:ext cx="9406953" cy="511256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101" y="392347"/>
            <a:ext cx="2710942" cy="457199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165101" y="1791914"/>
            <a:ext cx="9287380" cy="4326644"/>
            <a:chOff x="274273" y="1388360"/>
            <a:chExt cx="9287380" cy="4326644"/>
          </a:xfrm>
        </p:grpSpPr>
        <p:sp>
          <p:nvSpPr>
            <p:cNvPr id="2" name="object 2"/>
            <p:cNvSpPr txBox="1"/>
            <p:nvPr/>
          </p:nvSpPr>
          <p:spPr>
            <a:xfrm>
              <a:off x="495303" y="1388360"/>
              <a:ext cx="3670035" cy="566177"/>
            </a:xfrm>
            <a:prstGeom prst="rect">
              <a:avLst/>
            </a:prstGeom>
          </p:spPr>
          <p:txBody>
            <a:bodyPr vert="horz" wrap="square" lIns="0" tIns="12061" rIns="0" bIns="0" rtlCol="0">
              <a:spAutoFit/>
            </a:bodyPr>
            <a:lstStyle/>
            <a:p>
              <a:pPr marL="12698" marR="5077">
                <a:spcBef>
                  <a:spcPts val="96"/>
                </a:spcBef>
                <a:tabLst>
                  <a:tab pos="1185873" algn="l"/>
                  <a:tab pos="1613752" algn="l"/>
                  <a:tab pos="2086071" algn="l"/>
                  <a:tab pos="2516490" algn="l"/>
                </a:tabLst>
              </a:pPr>
              <a:r>
                <a:rPr spc="-10" dirty="0">
                  <a:latin typeface="Arial"/>
                  <a:cs typeface="Arial"/>
                </a:rPr>
                <a:t>Respuesta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24" dirty="0">
                  <a:latin typeface="Arial"/>
                  <a:cs typeface="Arial"/>
                </a:rPr>
                <a:t>de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24" dirty="0">
                  <a:latin typeface="Arial"/>
                  <a:cs typeface="Arial"/>
                </a:rPr>
                <a:t>TC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24" dirty="0">
                  <a:latin typeface="Arial"/>
                  <a:cs typeface="Arial"/>
                </a:rPr>
                <a:t>en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10" dirty="0">
                  <a:latin typeface="Arial"/>
                  <a:cs typeface="Arial"/>
                </a:rPr>
                <a:t>condición </a:t>
              </a:r>
              <a:r>
                <a:rPr dirty="0">
                  <a:latin typeface="Arial"/>
                  <a:cs typeface="Arial"/>
                </a:rPr>
                <a:t>normal,</a:t>
              </a:r>
              <a:r>
                <a:rPr spc="-35" dirty="0">
                  <a:latin typeface="Arial"/>
                  <a:cs typeface="Arial"/>
                </a:rPr>
                <a:t> </a:t>
              </a:r>
              <a:r>
                <a:rPr dirty="0">
                  <a:latin typeface="Arial"/>
                  <a:cs typeface="Arial"/>
                </a:rPr>
                <a:t>sin</a:t>
              </a:r>
              <a:r>
                <a:rPr spc="-45" dirty="0">
                  <a:latin typeface="Arial"/>
                  <a:cs typeface="Arial"/>
                </a:rPr>
                <a:t> </a:t>
              </a:r>
              <a:r>
                <a:rPr spc="-10" dirty="0">
                  <a:latin typeface="Arial"/>
                  <a:cs typeface="Arial"/>
                </a:rPr>
                <a:t>saturación</a:t>
              </a:r>
              <a:endParaRPr dirty="0">
                <a:latin typeface="Arial"/>
                <a:cs typeface="Arial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273" y="1990511"/>
              <a:ext cx="4973734" cy="37244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3564" y="2283690"/>
              <a:ext cx="3928089" cy="3431310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5547362" y="1477425"/>
              <a:ext cx="1079341" cy="566177"/>
            </a:xfrm>
            <a:prstGeom prst="rect">
              <a:avLst/>
            </a:prstGeom>
          </p:spPr>
          <p:txBody>
            <a:bodyPr vert="horz" wrap="square" lIns="0" tIns="12061" rIns="0" bIns="0" rtlCol="0">
              <a:spAutoFit/>
            </a:bodyPr>
            <a:lstStyle/>
            <a:p>
              <a:pPr marL="12698">
                <a:spcBef>
                  <a:spcPts val="96"/>
                </a:spcBef>
              </a:pPr>
              <a:r>
                <a:rPr spc="-10" dirty="0">
                  <a:latin typeface="Arial"/>
                  <a:cs typeface="Arial"/>
                </a:rPr>
                <a:t>Respuesta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6769100" y="1477433"/>
              <a:ext cx="2447608" cy="289178"/>
            </a:xfrm>
            <a:prstGeom prst="rect">
              <a:avLst/>
            </a:prstGeom>
          </p:spPr>
          <p:txBody>
            <a:bodyPr vert="horz" wrap="square" lIns="0" tIns="12061" rIns="0" bIns="0" rtlCol="0">
              <a:spAutoFit/>
            </a:bodyPr>
            <a:lstStyle/>
            <a:p>
              <a:pPr marL="12698">
                <a:spcBef>
                  <a:spcPts val="96"/>
                </a:spcBef>
                <a:tabLst>
                  <a:tab pos="396772" algn="l"/>
                  <a:tab pos="823382" algn="l"/>
                  <a:tab pos="1307764" algn="l"/>
                </a:tabLst>
              </a:pPr>
              <a:r>
                <a:rPr spc="-24" dirty="0">
                  <a:latin typeface="Arial"/>
                  <a:cs typeface="Arial"/>
                </a:rPr>
                <a:t>de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24" dirty="0">
                  <a:latin typeface="Arial"/>
                  <a:cs typeface="Arial"/>
                </a:rPr>
                <a:t>TC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24" dirty="0">
                  <a:latin typeface="Arial"/>
                  <a:cs typeface="Arial"/>
                </a:rPr>
                <a:t>con</a:t>
              </a:r>
              <a:r>
                <a:rPr dirty="0">
                  <a:latin typeface="Arial"/>
                  <a:cs typeface="Arial"/>
                </a:rPr>
                <a:t>	</a:t>
              </a:r>
              <a:r>
                <a:rPr spc="-10" dirty="0">
                  <a:latin typeface="Arial"/>
                  <a:cs typeface="Arial"/>
                </a:rPr>
                <a:t>saturación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5547361" y="1721265"/>
              <a:ext cx="2437977" cy="566177"/>
            </a:xfrm>
            <a:prstGeom prst="rect">
              <a:avLst/>
            </a:prstGeom>
          </p:spPr>
          <p:txBody>
            <a:bodyPr vert="horz" wrap="square" lIns="0" tIns="12061" rIns="0" bIns="0" rtlCol="0">
              <a:spAutoFit/>
            </a:bodyPr>
            <a:lstStyle/>
            <a:p>
              <a:pPr marL="12698">
                <a:spcBef>
                  <a:spcPts val="96"/>
                </a:spcBef>
              </a:pPr>
              <a:r>
                <a:rPr dirty="0">
                  <a:latin typeface="Arial"/>
                  <a:cs typeface="Arial"/>
                </a:rPr>
                <a:t>debido</a:t>
              </a:r>
              <a:r>
                <a:rPr spc="-90" dirty="0">
                  <a:latin typeface="Arial"/>
                  <a:cs typeface="Arial"/>
                </a:rPr>
                <a:t> </a:t>
              </a:r>
              <a:r>
                <a:rPr dirty="0">
                  <a:latin typeface="Arial"/>
                  <a:cs typeface="Arial"/>
                </a:rPr>
                <a:t>a</a:t>
              </a:r>
              <a:r>
                <a:rPr spc="-55" dirty="0">
                  <a:latin typeface="Arial"/>
                  <a:cs typeface="Arial"/>
                </a:rPr>
                <a:t> </a:t>
              </a:r>
              <a:r>
                <a:rPr dirty="0">
                  <a:latin typeface="Arial"/>
                  <a:cs typeface="Arial"/>
                </a:rPr>
                <a:t>componente</a:t>
              </a:r>
              <a:r>
                <a:rPr spc="-51" dirty="0">
                  <a:latin typeface="Arial"/>
                  <a:cs typeface="Arial"/>
                </a:rPr>
                <a:t> </a:t>
              </a:r>
              <a:r>
                <a:rPr spc="-24" dirty="0">
                  <a:latin typeface="Arial"/>
                  <a:cs typeface="Arial"/>
                </a:rPr>
                <a:t>dc</a:t>
              </a:r>
              <a:endParaRPr>
                <a:latin typeface="Arial"/>
                <a:cs typeface="Arial"/>
              </a:endParaRPr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751" y="1275026"/>
            <a:ext cx="4622800" cy="320599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12698"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</a:rPr>
              <a:t>Oscilograma</a:t>
            </a:r>
            <a:r>
              <a:rPr sz="2000" spc="-96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simulado</a:t>
            </a:r>
            <a:endParaRPr sz="2000" dirty="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297" y="389977"/>
            <a:ext cx="4380103" cy="4571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528" y="1786842"/>
            <a:ext cx="8640960" cy="466649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751" y="1245671"/>
            <a:ext cx="4622800" cy="382793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>
              <a:spcBef>
                <a:spcPts val="106"/>
              </a:spcBef>
            </a:pPr>
            <a:r>
              <a:rPr sz="2400" dirty="0">
                <a:solidFill>
                  <a:srgbClr val="000000"/>
                </a:solidFill>
              </a:rPr>
              <a:t>Oscilograma</a:t>
            </a:r>
            <a:r>
              <a:rPr sz="2400" spc="-51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simulado</a:t>
            </a:r>
            <a:endParaRPr sz="24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530" y="457114"/>
            <a:ext cx="5590286" cy="457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530" y="1752600"/>
            <a:ext cx="9323990" cy="491676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8051" y="2438403"/>
            <a:ext cx="8709025" cy="1150952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590899" marR="5077" indent="-1578836">
              <a:spcBef>
                <a:spcPts val="96"/>
              </a:spcBef>
            </a:pPr>
            <a:r>
              <a:rPr sz="3700" dirty="0">
                <a:solidFill>
                  <a:srgbClr val="000000"/>
                </a:solidFill>
              </a:rPr>
              <a:t>EJEMPLO</a:t>
            </a:r>
            <a:r>
              <a:rPr sz="3700" spc="-86" dirty="0">
                <a:solidFill>
                  <a:srgbClr val="000000"/>
                </a:solidFill>
              </a:rPr>
              <a:t> </a:t>
            </a:r>
            <a:r>
              <a:rPr sz="3700" dirty="0">
                <a:solidFill>
                  <a:srgbClr val="000000"/>
                </a:solidFill>
              </a:rPr>
              <a:t>DE</a:t>
            </a:r>
            <a:r>
              <a:rPr sz="3700" spc="-100" dirty="0">
                <a:solidFill>
                  <a:srgbClr val="000000"/>
                </a:solidFill>
              </a:rPr>
              <a:t> </a:t>
            </a:r>
            <a:r>
              <a:rPr sz="3700" dirty="0">
                <a:solidFill>
                  <a:srgbClr val="000000"/>
                </a:solidFill>
              </a:rPr>
              <a:t>UN</a:t>
            </a:r>
            <a:r>
              <a:rPr sz="3700" spc="-96" dirty="0">
                <a:solidFill>
                  <a:srgbClr val="000000"/>
                </a:solidFill>
              </a:rPr>
              <a:t> </a:t>
            </a:r>
            <a:r>
              <a:rPr sz="3700" spc="-10" dirty="0">
                <a:solidFill>
                  <a:srgbClr val="000000"/>
                </a:solidFill>
              </a:rPr>
              <a:t>OSCILOGRAMA </a:t>
            </a:r>
            <a:r>
              <a:rPr sz="3700" dirty="0">
                <a:solidFill>
                  <a:srgbClr val="000000"/>
                </a:solidFill>
              </a:rPr>
              <a:t>DE</a:t>
            </a:r>
            <a:r>
              <a:rPr sz="3700" spc="-96" dirty="0">
                <a:solidFill>
                  <a:srgbClr val="000000"/>
                </a:solidFill>
              </a:rPr>
              <a:t> </a:t>
            </a:r>
            <a:r>
              <a:rPr sz="3700" dirty="0">
                <a:solidFill>
                  <a:srgbClr val="000000"/>
                </a:solidFill>
              </a:rPr>
              <a:t>MEDIA</a:t>
            </a:r>
            <a:r>
              <a:rPr sz="3700" spc="-90" dirty="0">
                <a:solidFill>
                  <a:srgbClr val="000000"/>
                </a:solidFill>
              </a:rPr>
              <a:t> </a:t>
            </a:r>
            <a:r>
              <a:rPr sz="3700" spc="-10" dirty="0">
                <a:solidFill>
                  <a:srgbClr val="000000"/>
                </a:solidFill>
              </a:rPr>
              <a:t>TENSIÓN</a:t>
            </a:r>
            <a:endParaRPr sz="3700" dirty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0968" y="571480"/>
            <a:ext cx="8376070" cy="289178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CORTO</a:t>
            </a:r>
            <a:r>
              <a:rPr b="1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CIRCUITO</a:t>
            </a:r>
            <a:r>
              <a:rPr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BIFÁSICO</a:t>
            </a:r>
            <a:r>
              <a:rPr b="1" u="sng" spc="-59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lang="es-ES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A</a:t>
            </a:r>
            <a:r>
              <a:rPr b="1" u="sng" spc="-1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LIMENTADOR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530" y="214290"/>
            <a:ext cx="6249035" cy="457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9984" y="1628800"/>
            <a:ext cx="9072626" cy="520993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0968" y="714357"/>
            <a:ext cx="7236328" cy="750843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400" b="1" dirty="0">
                <a:latin typeface="Arial"/>
                <a:cs typeface="Arial"/>
              </a:rPr>
              <a:t>Análisis</a:t>
            </a:r>
            <a:r>
              <a:rPr sz="2400" b="1" spc="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vectorial de</a:t>
            </a:r>
            <a:r>
              <a:rPr sz="2400" b="1" spc="-4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corto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circuito</a:t>
            </a:r>
            <a:r>
              <a:rPr sz="2400" b="1" spc="-2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bifásico</a:t>
            </a:r>
            <a:r>
              <a:rPr sz="2400" b="1" spc="-3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</a:t>
            </a:r>
            <a:r>
              <a:rPr sz="2400" b="1" spc="-51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alimentador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092" y="285728"/>
            <a:ext cx="6249035" cy="457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850" y="1762198"/>
            <a:ext cx="8750300" cy="492922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654" y="285728"/>
            <a:ext cx="6249035" cy="457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654" y="1373687"/>
            <a:ext cx="8585200" cy="500066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0" y="6374347"/>
            <a:ext cx="9987238" cy="38151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sz="2400" b="1" i="1" dirty="0">
                <a:latin typeface="Arial"/>
                <a:cs typeface="Arial"/>
              </a:rPr>
              <a:t>Componentes</a:t>
            </a:r>
            <a:r>
              <a:rPr sz="2400" b="1" i="1" spc="-31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simétricas</a:t>
            </a:r>
            <a:r>
              <a:rPr sz="2400" b="1" i="1" spc="-24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de</a:t>
            </a:r>
            <a:r>
              <a:rPr sz="2400" b="1" i="1" spc="-4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corto</a:t>
            </a:r>
            <a:r>
              <a:rPr sz="2400" b="1" i="1" spc="-5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circuito</a:t>
            </a:r>
            <a:r>
              <a:rPr sz="2400" b="1" i="1" spc="-31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bifásico</a:t>
            </a:r>
            <a:r>
              <a:rPr sz="2400" b="1" i="1" spc="-24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en</a:t>
            </a:r>
            <a:r>
              <a:rPr sz="2400" b="1" i="1" spc="-51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el</a:t>
            </a:r>
            <a:r>
              <a:rPr sz="2400" b="1" i="1" spc="-41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alimentador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4809" y="1219287"/>
            <a:ext cx="9240990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 algn="just">
              <a:spcBef>
                <a:spcPts val="1343"/>
              </a:spcBef>
            </a:pPr>
            <a:r>
              <a:rPr sz="2000" b="1" smtClean="0">
                <a:latin typeface="Arial"/>
                <a:cs typeface="Arial"/>
              </a:rPr>
              <a:t>Valores</a:t>
            </a:r>
            <a:r>
              <a:rPr sz="2000" b="1" spc="-35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eficaces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de</a:t>
            </a:r>
            <a:r>
              <a:rPr sz="2000" b="1" spc="-35">
                <a:latin typeface="Arial"/>
                <a:cs typeface="Arial"/>
              </a:rPr>
              <a:t> </a:t>
            </a:r>
            <a:r>
              <a:rPr sz="2000" b="1" smtClean="0">
                <a:latin typeface="Arial"/>
                <a:cs typeface="Arial"/>
              </a:rPr>
              <a:t>ten</a:t>
            </a:r>
            <a:r>
              <a:rPr lang="es-ES" sz="2000" b="1" dirty="0" smtClean="0">
                <a:latin typeface="Arial"/>
                <a:cs typeface="Arial"/>
              </a:rPr>
              <a:t>s</a:t>
            </a:r>
            <a:r>
              <a:rPr sz="2000" b="1" smtClean="0">
                <a:latin typeface="Arial"/>
                <a:cs typeface="Arial"/>
              </a:rPr>
              <a:t>ión</a:t>
            </a:r>
            <a:r>
              <a:rPr sz="2000" b="1" spc="-2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corriente: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092" y="214290"/>
            <a:ext cx="8502650" cy="560408"/>
          </a:xfrm>
          <a:prstGeom prst="rect">
            <a:avLst/>
          </a:prstGeom>
        </p:spPr>
        <p:txBody>
          <a:bodyPr vert="horz" wrap="square" lIns="0" tIns="6348" rIns="0" bIns="0" rtlCol="0">
            <a:spAutoFit/>
          </a:bodyPr>
          <a:lstStyle/>
          <a:p>
            <a:pPr>
              <a:spcBef>
                <a:spcPts val="51"/>
              </a:spcBef>
            </a:pPr>
            <a:endParaRPr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b="1" dirty="0">
                <a:solidFill>
                  <a:srgbClr val="0066CC"/>
                </a:solidFill>
                <a:latin typeface="Arial"/>
                <a:cs typeface="Arial"/>
              </a:rPr>
              <a:t>CORTO</a:t>
            </a:r>
            <a:r>
              <a:rPr b="1" spc="-59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66CC"/>
                </a:solidFill>
                <a:latin typeface="Arial"/>
                <a:cs typeface="Arial"/>
              </a:rPr>
              <a:t>CIRCUITO</a:t>
            </a:r>
            <a:r>
              <a:rPr b="1" spc="-51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66CC"/>
                </a:solidFill>
                <a:latin typeface="Arial"/>
                <a:cs typeface="Arial"/>
              </a:rPr>
              <a:t>EN</a:t>
            </a:r>
            <a:r>
              <a:rPr b="1" spc="-114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0066CC"/>
                </a:solidFill>
                <a:latin typeface="Arial"/>
                <a:cs typeface="Arial"/>
              </a:rPr>
              <a:t>ALIMENTADOR</a:t>
            </a:r>
            <a:r>
              <a:rPr b="1" spc="-14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66CC"/>
                </a:solidFill>
                <a:latin typeface="Arial"/>
                <a:cs typeface="Arial"/>
              </a:rPr>
              <a:t>DE</a:t>
            </a:r>
            <a:r>
              <a:rPr b="1" spc="-69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66CC"/>
                </a:solidFill>
                <a:latin typeface="Arial"/>
                <a:cs typeface="Arial"/>
              </a:rPr>
              <a:t>DISTRIBUCIÓN</a:t>
            </a:r>
            <a:endParaRPr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530" y="1714488"/>
            <a:ext cx="9358378" cy="4000528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472" y="1412776"/>
            <a:ext cx="7704856" cy="51404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654" y="1556792"/>
            <a:ext cx="8818794" cy="514353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13557" y="132065"/>
            <a:ext cx="745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 smtClean="0">
                <a:latin typeface="Arial"/>
                <a:cs typeface="Arial"/>
              </a:rPr>
              <a:t>La</a:t>
            </a:r>
            <a:r>
              <a:rPr lang="es-AR" b="1" spc="-2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tabla</a:t>
            </a:r>
            <a:r>
              <a:rPr lang="es-AR" b="1" spc="-14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siguiente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muestra</a:t>
            </a:r>
            <a:r>
              <a:rPr lang="es-AR" b="1" spc="-14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las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componentes simétricas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del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cortocircuito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entre</a:t>
            </a:r>
            <a:r>
              <a:rPr lang="es-AR" b="1" spc="-14" dirty="0" smtClean="0">
                <a:latin typeface="Arial"/>
                <a:cs typeface="Arial"/>
              </a:rPr>
              <a:t> </a:t>
            </a:r>
            <a:r>
              <a:rPr lang="es-AR" b="1" spc="-24" dirty="0" smtClean="0">
                <a:latin typeface="Arial"/>
                <a:cs typeface="Arial"/>
              </a:rPr>
              <a:t>las </a:t>
            </a:r>
            <a:r>
              <a:rPr lang="es-AR" b="1" dirty="0" smtClean="0">
                <a:latin typeface="Arial"/>
                <a:cs typeface="Arial"/>
              </a:rPr>
              <a:t>fases</a:t>
            </a:r>
            <a:r>
              <a:rPr lang="es-AR" b="1" spc="1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A</a:t>
            </a:r>
            <a:r>
              <a:rPr lang="es-AR" b="1" spc="20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y</a:t>
            </a:r>
            <a:r>
              <a:rPr lang="es-AR" b="1" spc="-4" dirty="0" smtClean="0">
                <a:latin typeface="Arial"/>
                <a:cs typeface="Arial"/>
              </a:rPr>
              <a:t> </a:t>
            </a:r>
            <a:r>
              <a:rPr lang="es-AR" b="1" dirty="0" smtClean="0">
                <a:latin typeface="Arial"/>
                <a:cs typeface="Arial"/>
              </a:rPr>
              <a:t>C</a:t>
            </a:r>
            <a:r>
              <a:rPr lang="es-AR" b="1" spc="24" dirty="0" smtClean="0">
                <a:latin typeface="Arial"/>
                <a:cs typeface="Arial"/>
              </a:rPr>
              <a:t> </a:t>
            </a:r>
            <a:endParaRPr lang="es-AR" b="1" dirty="0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1" y="304800"/>
            <a:ext cx="9245600" cy="321238"/>
          </a:xfrm>
          <a:prstGeom prst="rect">
            <a:avLst/>
          </a:prstGeom>
        </p:spPr>
        <p:txBody>
          <a:bodyPr vert="horz" wrap="square" lIns="0" tIns="13331" rIns="0" bIns="0" rtlCol="0">
            <a:spAutoFit/>
          </a:bodyPr>
          <a:lstStyle/>
          <a:p>
            <a:pPr marL="12698" algn="just">
              <a:spcBef>
                <a:spcPts val="1410"/>
              </a:spcBef>
            </a:pPr>
            <a:r>
              <a:rPr sz="2000" b="1" err="1">
                <a:latin typeface="Arial"/>
                <a:cs typeface="Arial"/>
              </a:rPr>
              <a:t>Evolución</a:t>
            </a:r>
            <a:r>
              <a:rPr sz="2000" b="1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a c</a:t>
            </a:r>
            <a:r>
              <a:rPr sz="2000" b="1" smtClean="0">
                <a:latin typeface="Arial"/>
                <a:cs typeface="Arial"/>
              </a:rPr>
              <a:t>ortocircuito</a:t>
            </a:r>
            <a:r>
              <a:rPr sz="2000" b="1" spc="-45" smtClean="0">
                <a:latin typeface="Arial"/>
                <a:cs typeface="Arial"/>
              </a:rPr>
              <a:t> </a:t>
            </a:r>
            <a:r>
              <a:rPr sz="2000" b="1" spc="-10" smtClean="0">
                <a:latin typeface="Arial"/>
                <a:cs typeface="Arial"/>
              </a:rPr>
              <a:t>trifásico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285677" indent="-285677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object 2"/>
          <p:cNvSpPr txBox="1"/>
          <p:nvPr/>
        </p:nvSpPr>
        <p:spPr>
          <a:xfrm>
            <a:off x="309530" y="928670"/>
            <a:ext cx="7307766" cy="56617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 marR="5077" algn="just">
              <a:spcBef>
                <a:spcPts val="96"/>
              </a:spcBef>
              <a:tabLst>
                <a:tab pos="1524240" algn="l"/>
                <a:tab pos="2688531" algn="l"/>
                <a:tab pos="3669352" algn="l"/>
                <a:tab pos="4066123" algn="l"/>
                <a:tab pos="4393700" algn="l"/>
                <a:tab pos="5501489" algn="l"/>
                <a:tab pos="6089980" algn="l"/>
              </a:tabLst>
            </a:pPr>
            <a:r>
              <a:rPr b="1" spc="-10" dirty="0" err="1" smtClean="0">
                <a:latin typeface="Arial"/>
                <a:cs typeface="Arial"/>
              </a:rPr>
              <a:t>Componentes</a:t>
            </a:r>
            <a:r>
              <a:rPr b="1" dirty="0">
                <a:latin typeface="Arial"/>
                <a:cs typeface="Arial"/>
              </a:rPr>
              <a:t>	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10" dirty="0" err="1" smtClean="0">
                <a:latin typeface="Arial"/>
                <a:cs typeface="Arial"/>
              </a:rPr>
              <a:t>simétricas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10" dirty="0">
                <a:latin typeface="Arial"/>
                <a:cs typeface="Arial"/>
              </a:rPr>
              <a:t>después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24" dirty="0">
                <a:latin typeface="Arial"/>
                <a:cs typeface="Arial"/>
              </a:rPr>
              <a:t>de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24" dirty="0">
                <a:latin typeface="Arial"/>
                <a:cs typeface="Arial"/>
              </a:rPr>
              <a:t>la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10" dirty="0">
                <a:latin typeface="Arial"/>
                <a:cs typeface="Arial"/>
              </a:rPr>
              <a:t>evolución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20" dirty="0">
                <a:latin typeface="Arial"/>
                <a:cs typeface="Arial"/>
              </a:rPr>
              <a:t>para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10" dirty="0">
                <a:latin typeface="Arial"/>
                <a:cs typeface="Arial"/>
              </a:rPr>
              <a:t>cortocircuito trifásico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3910" y="1571612"/>
            <a:ext cx="8072494" cy="4929222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6280" y="751368"/>
            <a:ext cx="8540776" cy="289178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8">
              <a:spcBef>
                <a:spcPts val="96"/>
              </a:spcBef>
            </a:pPr>
            <a:r>
              <a:rPr dirty="0">
                <a:latin typeface="Arial"/>
                <a:cs typeface="Arial"/>
              </a:rPr>
              <a:t>La</a:t>
            </a:r>
            <a:r>
              <a:rPr spc="-5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tabla</a:t>
            </a:r>
            <a:r>
              <a:rPr spc="-5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siguiente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muestra</a:t>
            </a:r>
            <a:r>
              <a:rPr spc="-4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los</a:t>
            </a:r>
            <a:r>
              <a:rPr spc="-6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valores</a:t>
            </a:r>
            <a:r>
              <a:rPr spc="-5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numéricos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para</a:t>
            </a:r>
            <a:r>
              <a:rPr spc="-5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estos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vectores: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480" y="1791914"/>
            <a:ext cx="8215370" cy="478634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en-U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3BEF7468-1945-3905-E4A3-A17E1EACF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26977"/>
            <a:ext cx="2174545" cy="17649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</TotalTime>
  <Words>3224</Words>
  <Application>Microsoft Office PowerPoint</Application>
  <PresentationFormat>A4 (210 x 297 mm)</PresentationFormat>
  <Paragraphs>260</Paragraphs>
  <Slides>60</Slides>
  <Notes>45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5" baseType="lpstr">
      <vt:lpstr>Arial</vt:lpstr>
      <vt:lpstr>Times New Roman</vt:lpstr>
      <vt:lpstr>Calibri</vt:lpstr>
      <vt:lpstr>Wingdings</vt:lpstr>
      <vt:lpstr>Office Theme</vt:lpstr>
      <vt:lpstr>Presentación de PowerPoint</vt:lpstr>
      <vt:lpstr>Presentación de PowerPoint</vt:lpstr>
      <vt:lpstr>OBJETIVO</vt:lpstr>
      <vt:lpstr>Presentación de PowerPoint</vt:lpstr>
      <vt:lpstr>ANÁLISIS DE FALLAS</vt:lpstr>
      <vt:lpstr>1. CONDICIONES NORMALES DE OPERACIÓN</vt:lpstr>
      <vt:lpstr>Tensión y Corriente en la fase A, con carga inductiva.</vt:lpstr>
      <vt:lpstr>Presentación de PowerPoint</vt:lpstr>
      <vt:lpstr>Presentación de PowerPoint</vt:lpstr>
      <vt:lpstr>Presentación de PowerPoint</vt:lpstr>
      <vt:lpstr>2.1 Cortocircuito Fase-Tierra en sistema aislado</vt:lpstr>
      <vt:lpstr>Presentación de PowerPoint</vt:lpstr>
      <vt:lpstr>Presentación de PowerPoint</vt:lpstr>
      <vt:lpstr>Presentación de PowerPoint</vt:lpstr>
      <vt:lpstr>3. CORTOCIRCUITOS</vt:lpstr>
      <vt:lpstr>.</vt:lpstr>
      <vt:lpstr>Presentación de PowerPoint</vt:lpstr>
      <vt:lpstr>Presentación de PowerPoint</vt:lpstr>
      <vt:lpstr>Presentación de PowerPoint</vt:lpstr>
      <vt:lpstr>Mismo Oscilograma con eventos</vt:lpstr>
      <vt:lpstr>Presentación de PowerPoint</vt:lpstr>
      <vt:lpstr>3.2 FASE TIERRA</vt:lpstr>
      <vt:lpstr>Presentación de PowerPoint</vt:lpstr>
      <vt:lpstr>Presentación de PowerPoint</vt:lpstr>
      <vt:lpstr>Presentación de PowerPoint</vt:lpstr>
      <vt:lpstr>Presentación de PowerPoint</vt:lpstr>
      <vt:lpstr>Ejemplo de Oscilograma Real</vt:lpstr>
      <vt:lpstr>3.3 BIFÁSICO</vt:lpstr>
      <vt:lpstr>Presentación de PowerPoint</vt:lpstr>
      <vt:lpstr>Presentación de PowerPoint</vt:lpstr>
      <vt:lpstr>Lado de Alta Tensión</vt:lpstr>
      <vt:lpstr>Presentación de PowerPoint</vt:lpstr>
      <vt:lpstr>Presentación de PowerPoint</vt:lpstr>
      <vt:lpstr>3.4 BIFÁSICO  A TIERRA</vt:lpstr>
      <vt:lpstr>Presentación de PowerPoint</vt:lpstr>
      <vt:lpstr>Tensiones</vt:lpstr>
      <vt:lpstr>Lado de Alta Tensión</vt:lpstr>
      <vt:lpstr>Presentación de PowerPoint</vt:lpstr>
      <vt:lpstr>Presentación de PowerPoint</vt:lpstr>
      <vt:lpstr>3.5 FASE ABIERTA</vt:lpstr>
      <vt:lpstr>Presentación de PowerPoint</vt:lpstr>
      <vt:lpstr>Presentación de PowerPoint</vt:lpstr>
      <vt:lpstr>Presentación de PowerPoint</vt:lpstr>
      <vt:lpstr>4. OSCILACIÓN DE POTENCIA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Oscilograma simulado</vt:lpstr>
      <vt:lpstr>Oscilograma simulado</vt:lpstr>
      <vt:lpstr>EJEMPLO DE UN OSCILOGRAMA DE MEDIA TENSIÓN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practcom01</dc:creator>
  <cp:lastModifiedBy>Marita</cp:lastModifiedBy>
  <cp:revision>99</cp:revision>
  <dcterms:created xsi:type="dcterms:W3CDTF">2022-05-07T05:18:15Z</dcterms:created>
  <dcterms:modified xsi:type="dcterms:W3CDTF">2022-12-13T17:24:07Z</dcterms:modified>
</cp:coreProperties>
</file>